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71" r:id="rId13"/>
    <p:sldId id="270" r:id="rId14"/>
    <p:sldId id="272" r:id="rId15"/>
    <p:sldId id="273" r:id="rId16"/>
    <p:sldId id="288" r:id="rId17"/>
    <p:sldId id="275" r:id="rId18"/>
    <p:sldId id="289" r:id="rId19"/>
    <p:sldId id="290" r:id="rId20"/>
    <p:sldId id="281" r:id="rId21"/>
    <p:sldId id="291" r:id="rId22"/>
    <p:sldId id="294" r:id="rId23"/>
    <p:sldId id="284" r:id="rId24"/>
    <p:sldId id="292" r:id="rId25"/>
    <p:sldId id="293" r:id="rId26"/>
    <p:sldId id="295" r:id="rId27"/>
    <p:sldId id="297" r:id="rId28"/>
    <p:sldId id="296" r:id="rId29"/>
    <p:sldId id="28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1833" autoAdjust="0"/>
  </p:normalViewPr>
  <p:slideViewPr>
    <p:cSldViewPr>
      <p:cViewPr>
        <p:scale>
          <a:sx n="70" d="100"/>
          <a:sy n="70" d="100"/>
        </p:scale>
        <p:origin x="-1164" y="-7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800" i="0" dirty="0"/>
              <a:t>Структура доходов бюджетов Корфовского городского поселения в 2017 году</a:t>
            </a: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доходов бюджетов Корфовского городского поселения в 2017 году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0.85950000000000004</c:v>
                </c:pt>
                <c:pt idx="1">
                  <c:v>0.12640000000000001</c:v>
                </c:pt>
                <c:pt idx="2">
                  <c:v>1.4000000000000005E-2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A4C79-5ED1-4DAD-90EB-9B8EC6A42A78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418AA-48E1-4AB7-BC54-E2C0A418E3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787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57158" y="6000768"/>
            <a:ext cx="84026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подготовлен на </a:t>
            </a:r>
            <a:r>
              <a:rPr lang="ru-RU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основании бюджета Корфовского городского поселения Хабаровского муниципального района Хабаровского края на 2017 год</a:t>
            </a:r>
            <a:endParaRPr lang="ru-RU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" name="Picture 3" descr="C:\Documents and Settings\User\Мои документы\мое\презентация для люды\картинки\храм+.jpg"/>
          <p:cNvPicPr>
            <a:picLocks noChangeAspect="1" noChangeArrowheads="1"/>
          </p:cNvPicPr>
          <p:nvPr/>
        </p:nvPicPr>
        <p:blipFill>
          <a:blip r:embed="rId2" cstate="print"/>
          <a:srcRect l="30952" r="22247" b="18069"/>
          <a:stretch>
            <a:fillRect/>
          </a:stretch>
        </p:blipFill>
        <p:spPr bwMode="auto">
          <a:xfrm>
            <a:off x="214282" y="1928802"/>
            <a:ext cx="2096550" cy="2453197"/>
          </a:xfrm>
          <a:prstGeom prst="rect">
            <a:avLst/>
          </a:prstGeom>
          <a:noFill/>
        </p:spPr>
      </p:pic>
      <p:pic>
        <p:nvPicPr>
          <p:cNvPr id="1030" name="Picture 6" descr="C:\Documents and Settings\User\Мои документы\мое\презентация для люды\картинки\памятник Дерсу Узал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214290"/>
            <a:ext cx="2739934" cy="2054951"/>
          </a:xfrm>
          <a:prstGeom prst="rect">
            <a:avLst/>
          </a:prstGeom>
          <a:noFill/>
        </p:spPr>
      </p:pic>
      <p:pic>
        <p:nvPicPr>
          <p:cNvPr id="1029" name="Picture 5" descr="C:\Documents and Settings\User\Мои документы\мое\презентация для люды\картинки\памятник погибшим 1941-1945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286116" y="214291"/>
            <a:ext cx="2928958" cy="2197336"/>
          </a:xfrm>
          <a:prstGeom prst="rect">
            <a:avLst/>
          </a:prstGeom>
          <a:noFill/>
        </p:spPr>
      </p:pic>
      <p:pic>
        <p:nvPicPr>
          <p:cNvPr id="1033" name="Picture 9" descr="C:\Documents and Settings\User\Мои документы\мое\презентация для люды\картинки\ветря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60084" y="2000240"/>
            <a:ext cx="1594924" cy="2357454"/>
          </a:xfrm>
          <a:prstGeom prst="rect">
            <a:avLst/>
          </a:prstGeom>
          <a:noFill/>
        </p:spPr>
      </p:pic>
      <p:pic>
        <p:nvPicPr>
          <p:cNvPr id="1026" name="Picture 2" descr="C:\Documents and Settings\User\Мои документы\мое\презентация для люды\картинки\0_f073f_dcc93fce_XXXL.jpg"/>
          <p:cNvPicPr>
            <a:picLocks noChangeAspect="1" noChangeArrowheads="1"/>
          </p:cNvPicPr>
          <p:nvPr/>
        </p:nvPicPr>
        <p:blipFill>
          <a:blip r:embed="rId6" cstate="print"/>
          <a:srcRect l="12400" b="13804"/>
          <a:stretch>
            <a:fillRect/>
          </a:stretch>
        </p:blipFill>
        <p:spPr bwMode="auto">
          <a:xfrm>
            <a:off x="214282" y="4052144"/>
            <a:ext cx="2643206" cy="1734310"/>
          </a:xfrm>
          <a:prstGeom prst="rect">
            <a:avLst/>
          </a:prstGeom>
          <a:noFill/>
        </p:spPr>
      </p:pic>
      <p:pic>
        <p:nvPicPr>
          <p:cNvPr id="1032" name="Picture 8" descr="C:\Documents and Settings\User\Мои документы\мое\презентация для люды\картинки\лебеди на корф. озере обрез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5918" y="4310189"/>
            <a:ext cx="3929090" cy="1468255"/>
          </a:xfrm>
          <a:prstGeom prst="rect">
            <a:avLst/>
          </a:prstGeom>
          <a:noFill/>
        </p:spPr>
      </p:pic>
      <p:pic>
        <p:nvPicPr>
          <p:cNvPr id="1034" name="Picture 10" descr="C:\Documents and Settings\User\Мои документы\мое\презентация для люды\картинки\корфа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71736" y="4015949"/>
            <a:ext cx="2643205" cy="1762495"/>
          </a:xfrm>
          <a:prstGeom prst="rect">
            <a:avLst/>
          </a:prstGeom>
          <a:noFill/>
        </p:spPr>
      </p:pic>
      <p:pic>
        <p:nvPicPr>
          <p:cNvPr id="1035" name="Picture 11" descr="C:\Documents and Settings\User\Мои документы\мое\презентация для люды\картинки\Станция корф 1894г.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214291"/>
            <a:ext cx="3214710" cy="1899151"/>
          </a:xfrm>
          <a:prstGeom prst="rect">
            <a:avLst/>
          </a:prstGeom>
          <a:noFill/>
        </p:spPr>
      </p:pic>
      <p:sp>
        <p:nvSpPr>
          <p:cNvPr id="21" name="Багетная рамка 20"/>
          <p:cNvSpPr/>
          <p:nvPr/>
        </p:nvSpPr>
        <p:spPr>
          <a:xfrm>
            <a:off x="2000232" y="2000240"/>
            <a:ext cx="5357850" cy="2428892"/>
          </a:xfrm>
          <a:prstGeom prst="bevel">
            <a:avLst/>
          </a:prstGeom>
          <a:solidFill>
            <a:srgbClr val="3FC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БЮДЖЕТ ДЛЯ ГРАЖДАН</a:t>
            </a:r>
            <a:endParaRPr lang="ru-RU" sz="5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678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31640" y="404664"/>
            <a:ext cx="6778625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800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 и расходы бюджета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914379" y="1412776"/>
            <a:ext cx="698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b="1" dirty="0"/>
              <a:t>ПРИНЦИП разграничения</a:t>
            </a:r>
            <a:r>
              <a:rPr lang="ru-RU" altLang="ru-RU" dirty="0"/>
              <a:t> доходов, расходов и источников финансирования дефицита бюджета</a:t>
            </a: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900113" y="2492375"/>
            <a:ext cx="5040312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dirty="0"/>
              <a:t>За каждым бюджетом в соответствии с законодательством Российской Федерации закреплены ДОХОДЫ, РАСХОДЫ и источники финансирования дефицита бюджета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830671" y="4149080"/>
            <a:ext cx="76327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1600" dirty="0"/>
              <a:t>Разграничение </a:t>
            </a:r>
            <a:r>
              <a:rPr lang="ru-RU" altLang="ru-RU" sz="1600" b="1" u="sng" dirty="0"/>
              <a:t>доходов </a:t>
            </a:r>
            <a:r>
              <a:rPr lang="ru-RU" altLang="ru-RU" sz="1600" dirty="0" smtClean="0"/>
              <a:t>бюджета </a:t>
            </a:r>
            <a:r>
              <a:rPr lang="ru-RU" altLang="ru-RU" sz="1600" dirty="0"/>
              <a:t>установлено Бюджетным Кодексом Российской Федерации, региональным и муниципальным законодательством</a:t>
            </a:r>
          </a:p>
          <a:p>
            <a:pPr>
              <a:spcBef>
                <a:spcPct val="50000"/>
              </a:spcBef>
            </a:pPr>
            <a:r>
              <a:rPr lang="ru-RU" altLang="ru-RU" sz="1600" dirty="0"/>
              <a:t>Разграничение </a:t>
            </a:r>
            <a:r>
              <a:rPr lang="ru-RU" altLang="ru-RU" sz="1600" b="1" u="sng" dirty="0"/>
              <a:t>расходов</a:t>
            </a:r>
            <a:r>
              <a:rPr lang="ru-RU" altLang="ru-RU" sz="1600" dirty="0"/>
              <a:t> </a:t>
            </a:r>
            <a:r>
              <a:rPr lang="ru-RU" altLang="ru-RU" sz="1600" dirty="0" smtClean="0"/>
              <a:t>бюджета установлено Федеральным законом «Об </a:t>
            </a:r>
            <a:r>
              <a:rPr lang="ru-RU" altLang="ru-RU" sz="1600" dirty="0"/>
              <a:t>общих принципах </a:t>
            </a:r>
            <a:r>
              <a:rPr lang="ru-RU" altLang="ru-RU" sz="1600" dirty="0" smtClean="0"/>
              <a:t>организации местного </a:t>
            </a:r>
            <a:r>
              <a:rPr lang="ru-RU" altLang="ru-RU" sz="1600" dirty="0"/>
              <a:t>самоуправления в Российской Федерации</a:t>
            </a:r>
            <a:r>
              <a:rPr lang="ru-RU" altLang="ru-RU" sz="1600" dirty="0" smtClean="0"/>
              <a:t>» от 06.10.2003 г. № 131-ФЗ, </a:t>
            </a:r>
            <a:r>
              <a:rPr lang="ru-RU" altLang="ru-RU" sz="1600" dirty="0"/>
              <a:t>региональным и муниципальным законодательством</a:t>
            </a:r>
          </a:p>
        </p:txBody>
      </p:sp>
      <p:pic>
        <p:nvPicPr>
          <p:cNvPr id="6" name="Picture 10" descr="fd9511e647e9fcee6bbfa44aac3b66e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05064" y="2183755"/>
            <a:ext cx="2624137" cy="1965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79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31640" y="404664"/>
            <a:ext cx="6851650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000" b="1" i="1" kern="0" dirty="0" smtClean="0"/>
              <a:t>Доходы бюджета</a:t>
            </a:r>
            <a:r>
              <a:rPr lang="ru-RU" altLang="ru-RU" sz="1800" kern="0" dirty="0" smtClean="0"/>
              <a:t> – поступающие в бюджет денежные средства, за исключением средств, являющихся источниками финансирования дефицита</a:t>
            </a:r>
          </a:p>
        </p:txBody>
      </p:sp>
      <p:sp>
        <p:nvSpPr>
          <p:cNvPr id="3" name="Rectangle 19"/>
          <p:cNvSpPr>
            <a:spLocks noChangeArrowheads="1"/>
          </p:cNvSpPr>
          <p:nvPr/>
        </p:nvSpPr>
        <p:spPr bwMode="auto">
          <a:xfrm>
            <a:off x="871265" y="3510848"/>
            <a:ext cx="2305050" cy="28082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400" dirty="0"/>
              <a:t>Поступления от уплаты </a:t>
            </a:r>
          </a:p>
          <a:p>
            <a:r>
              <a:rPr lang="ru-RU" altLang="ru-RU" sz="1400" dirty="0"/>
              <a:t>налогов, установленных </a:t>
            </a:r>
          </a:p>
          <a:p>
            <a:r>
              <a:rPr lang="ru-RU" altLang="ru-RU" sz="1400" dirty="0"/>
              <a:t>Налоговым Кодексом РФ:</a:t>
            </a:r>
          </a:p>
          <a:p>
            <a:r>
              <a:rPr lang="ru-RU" altLang="ru-RU" sz="1400" dirty="0"/>
              <a:t>-налог на доходы </a:t>
            </a:r>
          </a:p>
          <a:p>
            <a:r>
              <a:rPr lang="ru-RU" altLang="ru-RU" sz="1400" dirty="0"/>
              <a:t>физических лиц;</a:t>
            </a:r>
          </a:p>
          <a:p>
            <a:pPr>
              <a:buFontTx/>
              <a:buChar char="-"/>
            </a:pPr>
            <a:r>
              <a:rPr lang="ru-RU" altLang="ru-RU" sz="1400" dirty="0"/>
              <a:t>акцизы;</a:t>
            </a:r>
          </a:p>
          <a:p>
            <a:r>
              <a:rPr lang="ru-RU" altLang="ru-RU" sz="1400" dirty="0" smtClean="0"/>
              <a:t>-налоги на совокупный </a:t>
            </a:r>
          </a:p>
          <a:p>
            <a:r>
              <a:rPr lang="ru-RU" altLang="ru-RU" sz="1400" dirty="0" smtClean="0"/>
              <a:t> доход;</a:t>
            </a:r>
          </a:p>
          <a:p>
            <a:r>
              <a:rPr lang="ru-RU" altLang="ru-RU" sz="1400" dirty="0" smtClean="0"/>
              <a:t>-налоги на имущество;</a:t>
            </a:r>
            <a:endParaRPr lang="ru-RU" altLang="ru-RU" sz="1400" dirty="0"/>
          </a:p>
          <a:p>
            <a:pPr>
              <a:buFontTx/>
              <a:buChar char="-"/>
            </a:pPr>
            <a:r>
              <a:rPr lang="ru-RU" altLang="ru-RU" sz="1400" dirty="0"/>
              <a:t>госпошлина</a:t>
            </a:r>
          </a:p>
        </p:txBody>
      </p:sp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3550138" y="3505845"/>
            <a:ext cx="2663825" cy="28082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400" dirty="0"/>
              <a:t>Платежи, установленные</a:t>
            </a:r>
          </a:p>
          <a:p>
            <a:r>
              <a:rPr lang="ru-RU" altLang="ru-RU" sz="1400" dirty="0"/>
              <a:t> законодательством </a:t>
            </a:r>
          </a:p>
          <a:p>
            <a:r>
              <a:rPr lang="ru-RU" altLang="ru-RU" sz="1400" dirty="0"/>
              <a:t>Российской Федерации:</a:t>
            </a:r>
          </a:p>
          <a:p>
            <a:r>
              <a:rPr lang="ru-RU" altLang="ru-RU" sz="1400" dirty="0"/>
              <a:t>-арендная плата за землю;</a:t>
            </a:r>
          </a:p>
          <a:p>
            <a:r>
              <a:rPr lang="ru-RU" altLang="ru-RU" sz="1400" dirty="0"/>
              <a:t>-доходы от использования</a:t>
            </a:r>
          </a:p>
          <a:p>
            <a:r>
              <a:rPr lang="ru-RU" altLang="ru-RU" sz="1400" dirty="0"/>
              <a:t>муниципального имущества;</a:t>
            </a:r>
          </a:p>
          <a:p>
            <a:r>
              <a:rPr lang="ru-RU" altLang="ru-RU" sz="1400" dirty="0"/>
              <a:t>-доходы от реализации</a:t>
            </a:r>
          </a:p>
          <a:p>
            <a:r>
              <a:rPr lang="ru-RU" altLang="ru-RU" sz="1400" dirty="0"/>
              <a:t>муниципального имущества;</a:t>
            </a:r>
          </a:p>
          <a:p>
            <a:r>
              <a:rPr lang="ru-RU" altLang="ru-RU" sz="1400" dirty="0"/>
              <a:t>-доходы от продажи</a:t>
            </a:r>
          </a:p>
          <a:p>
            <a:r>
              <a:rPr lang="ru-RU" altLang="ru-RU" sz="1400" dirty="0"/>
              <a:t>земельных участков;</a:t>
            </a:r>
          </a:p>
          <a:p>
            <a:r>
              <a:rPr lang="ru-RU" altLang="ru-RU" sz="1400" dirty="0"/>
              <a:t>-штрафы за нарушение </a:t>
            </a:r>
          </a:p>
          <a:p>
            <a:r>
              <a:rPr lang="ru-RU" altLang="ru-RU" sz="1400" dirty="0"/>
              <a:t>законодательства;</a:t>
            </a:r>
          </a:p>
          <a:p>
            <a:r>
              <a:rPr lang="ru-RU" altLang="ru-RU" sz="1400" dirty="0"/>
              <a:t>-прочие неналоговые доходы</a:t>
            </a:r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6347608" y="3510848"/>
            <a:ext cx="2305050" cy="28082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400" dirty="0"/>
              <a:t>Поступления от других</a:t>
            </a:r>
          </a:p>
          <a:p>
            <a:pPr algn="ctr"/>
            <a:r>
              <a:rPr lang="ru-RU" altLang="ru-RU" sz="1400" dirty="0"/>
              <a:t> бюджетов (межбюджетные </a:t>
            </a:r>
          </a:p>
          <a:p>
            <a:pPr algn="ctr"/>
            <a:r>
              <a:rPr lang="ru-RU" altLang="ru-RU" sz="1400" dirty="0"/>
              <a:t>трансферты),организаций, </a:t>
            </a:r>
          </a:p>
          <a:p>
            <a:pPr algn="ctr"/>
            <a:r>
              <a:rPr lang="ru-RU" altLang="ru-RU" sz="1400" dirty="0"/>
              <a:t>граждан (кроме налоговых</a:t>
            </a:r>
          </a:p>
          <a:p>
            <a:pPr algn="ctr"/>
            <a:r>
              <a:rPr lang="ru-RU" altLang="ru-RU" sz="1400" dirty="0"/>
              <a:t>и неналоговых доходов)</a:t>
            </a:r>
          </a:p>
        </p:txBody>
      </p:sp>
      <p:sp>
        <p:nvSpPr>
          <p:cNvPr id="6" name="AutoShape 22"/>
          <p:cNvSpPr>
            <a:spLocks noChangeArrowheads="1"/>
          </p:cNvSpPr>
          <p:nvPr/>
        </p:nvSpPr>
        <p:spPr bwMode="auto">
          <a:xfrm>
            <a:off x="1727200" y="3013720"/>
            <a:ext cx="5048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7" name="AutoShape 23"/>
          <p:cNvSpPr>
            <a:spLocks noChangeArrowheads="1"/>
          </p:cNvSpPr>
          <p:nvPr/>
        </p:nvSpPr>
        <p:spPr bwMode="auto">
          <a:xfrm>
            <a:off x="7235825" y="3018723"/>
            <a:ext cx="5048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8" name="AutoShape 24"/>
          <p:cNvSpPr>
            <a:spLocks noChangeArrowheads="1"/>
          </p:cNvSpPr>
          <p:nvPr/>
        </p:nvSpPr>
        <p:spPr bwMode="auto">
          <a:xfrm>
            <a:off x="4507805" y="3018723"/>
            <a:ext cx="5048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grpSp>
        <p:nvGrpSpPr>
          <p:cNvPr id="10" name="Organization Chart 10"/>
          <p:cNvGrpSpPr>
            <a:grpSpLocks/>
          </p:cNvGrpSpPr>
          <p:nvPr/>
        </p:nvGrpSpPr>
        <p:grpSpPr bwMode="auto">
          <a:xfrm>
            <a:off x="871265" y="1273820"/>
            <a:ext cx="7772400" cy="2044700"/>
            <a:chOff x="410" y="705"/>
            <a:chExt cx="4236" cy="1288"/>
          </a:xfrm>
          <a:blipFill>
            <a:blip r:embed="rId2"/>
            <a:tile tx="0" ty="0" sx="100000" sy="100000" flip="none" algn="tl"/>
          </a:blipFill>
        </p:grpSpPr>
        <p:cxnSp>
          <p:nvCxnSpPr>
            <p:cNvPr id="8196" name="_s8196"/>
            <p:cNvCxnSpPr>
              <a:cxnSpLocks noChangeShapeType="1"/>
              <a:stCxn id="14" idx="0"/>
              <a:endCxn id="11" idx="2"/>
            </p:cNvCxnSpPr>
            <p:nvPr/>
          </p:nvCxnSpPr>
          <p:spPr bwMode="auto">
            <a:xfrm rot="5400000" flipH="1">
              <a:off x="3187" y="577"/>
              <a:ext cx="144" cy="1459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cxnSp>
          <p:nvCxnSpPr>
            <p:cNvPr id="8197" name="_s8197"/>
            <p:cNvCxnSpPr>
              <a:cxnSpLocks noChangeShapeType="1"/>
              <a:stCxn id="13" idx="0"/>
              <a:endCxn id="11" idx="2"/>
            </p:cNvCxnSpPr>
            <p:nvPr/>
          </p:nvCxnSpPr>
          <p:spPr bwMode="auto">
            <a:xfrm rot="16200000">
              <a:off x="2457" y="1306"/>
              <a:ext cx="144" cy="1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cxnSp>
          <p:nvCxnSpPr>
            <p:cNvPr id="8198" name="_s8198"/>
            <p:cNvCxnSpPr>
              <a:cxnSpLocks noChangeShapeType="1"/>
              <a:stCxn id="12" idx="0"/>
              <a:endCxn id="11" idx="2"/>
            </p:cNvCxnSpPr>
            <p:nvPr/>
          </p:nvCxnSpPr>
          <p:spPr bwMode="auto">
            <a:xfrm rot="16200000">
              <a:off x="1727" y="576"/>
              <a:ext cx="144" cy="1461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  <a:extLst/>
          </p:spPr>
        </p:cxnSp>
        <p:sp>
          <p:nvSpPr>
            <p:cNvPr id="11" name="_s8199"/>
            <p:cNvSpPr>
              <a:spLocks noChangeArrowheads="1"/>
            </p:cNvSpPr>
            <p:nvPr/>
          </p:nvSpPr>
          <p:spPr bwMode="auto">
            <a:xfrm>
              <a:off x="1800" y="919"/>
              <a:ext cx="1457" cy="316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6868" tIns="43434" rIns="86868" bIns="4343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Доходы бюджета</a:t>
              </a:r>
            </a:p>
          </p:txBody>
        </p:sp>
        <p:sp>
          <p:nvSpPr>
            <p:cNvPr id="12" name="_s8200"/>
            <p:cNvSpPr>
              <a:spLocks noChangeArrowheads="1"/>
            </p:cNvSpPr>
            <p:nvPr/>
          </p:nvSpPr>
          <p:spPr bwMode="auto">
            <a:xfrm>
              <a:off x="410" y="1379"/>
              <a:ext cx="1316" cy="42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6868" tIns="43434" rIns="86868" bIns="4343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Налоговые доходы</a:t>
              </a:r>
            </a:p>
          </p:txBody>
        </p:sp>
        <p:sp>
          <p:nvSpPr>
            <p:cNvPr id="13" name="_s8201"/>
            <p:cNvSpPr>
              <a:spLocks noChangeArrowheads="1"/>
            </p:cNvSpPr>
            <p:nvPr/>
          </p:nvSpPr>
          <p:spPr bwMode="auto">
            <a:xfrm>
              <a:off x="1870" y="1379"/>
              <a:ext cx="1316" cy="42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6868" tIns="43434" rIns="86868" bIns="4343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Неналоговые доходы</a:t>
              </a:r>
            </a:p>
          </p:txBody>
        </p:sp>
        <p:sp>
          <p:nvSpPr>
            <p:cNvPr id="14" name="_s8202"/>
            <p:cNvSpPr>
              <a:spLocks noChangeArrowheads="1"/>
            </p:cNvSpPr>
            <p:nvPr/>
          </p:nvSpPr>
          <p:spPr bwMode="auto">
            <a:xfrm>
              <a:off x="3330" y="1379"/>
              <a:ext cx="1316" cy="42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6868" tIns="43434" rIns="86868" bIns="43434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Безвозмездные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поступления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989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82688" y="277813"/>
            <a:ext cx="6778625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kern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сведения </a:t>
            </a:r>
            <a:br>
              <a:rPr lang="ru-RU" altLang="ru-RU" sz="3200" b="1" kern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kern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межбюджетных отношениях</a:t>
            </a:r>
          </a:p>
        </p:txBody>
      </p:sp>
      <p:sp>
        <p:nvSpPr>
          <p:cNvPr id="3" name="AutoShape 8"/>
          <p:cNvSpPr>
            <a:spLocks noChangeArrowheads="1"/>
          </p:cNvSpPr>
          <p:nvPr/>
        </p:nvSpPr>
        <p:spPr bwMode="auto">
          <a:xfrm>
            <a:off x="2411413" y="2781300"/>
            <a:ext cx="4248150" cy="2016125"/>
          </a:xfrm>
          <a:prstGeom prst="octagon">
            <a:avLst>
              <a:gd name="adj" fmla="val 29287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b="1" i="1" dirty="0"/>
              <a:t>Межбюджетные трансферты</a:t>
            </a:r>
            <a:r>
              <a:rPr lang="ru-RU" altLang="ru-RU" dirty="0"/>
              <a:t> – </a:t>
            </a:r>
          </a:p>
          <a:p>
            <a:pPr algn="ctr"/>
            <a:r>
              <a:rPr lang="ru-RU" altLang="ru-RU" sz="1600" dirty="0"/>
              <a:t>это средства,</a:t>
            </a:r>
          </a:p>
          <a:p>
            <a:pPr algn="ctr"/>
            <a:r>
              <a:rPr lang="ru-RU" altLang="ru-RU" sz="1600" dirty="0"/>
              <a:t>предоставляемые одним бюджетом</a:t>
            </a:r>
          </a:p>
          <a:p>
            <a:pPr algn="ctr"/>
            <a:r>
              <a:rPr lang="ru-RU" altLang="ru-RU" sz="1600" dirty="0"/>
              <a:t>бюджетной системы Российской Федерации</a:t>
            </a:r>
          </a:p>
          <a:p>
            <a:pPr algn="ctr"/>
            <a:r>
              <a:rPr lang="ru-RU" altLang="ru-RU" sz="1600" dirty="0"/>
              <a:t>другому бюджету бюджетной системы </a:t>
            </a:r>
          </a:p>
          <a:p>
            <a:pPr algn="ctr"/>
            <a:r>
              <a:rPr lang="ru-RU" altLang="ru-RU" sz="1600" dirty="0"/>
              <a:t>Российской Федерации</a:t>
            </a:r>
          </a:p>
        </p:txBody>
      </p:sp>
      <p:sp>
        <p:nvSpPr>
          <p:cNvPr id="4" name="Document"/>
          <p:cNvSpPr>
            <a:spLocks noEditPoints="1" noChangeArrowheads="1"/>
          </p:cNvSpPr>
          <p:nvPr/>
        </p:nvSpPr>
        <p:spPr bwMode="auto">
          <a:xfrm>
            <a:off x="250825" y="2349500"/>
            <a:ext cx="1352550" cy="180975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Document"/>
          <p:cNvSpPr>
            <a:spLocks noEditPoints="1" noChangeArrowheads="1"/>
          </p:cNvSpPr>
          <p:nvPr/>
        </p:nvSpPr>
        <p:spPr bwMode="auto">
          <a:xfrm>
            <a:off x="250825" y="2349500"/>
            <a:ext cx="2017713" cy="21590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2000" b="1" i="1"/>
              <a:t>Дотации</a:t>
            </a:r>
            <a:r>
              <a:rPr lang="ru-RU" i="1"/>
              <a:t> </a:t>
            </a:r>
            <a:r>
              <a:rPr lang="ru-RU" sz="1400" i="1"/>
              <a:t>(</a:t>
            </a:r>
            <a:r>
              <a:rPr lang="ru-RU" sz="1400"/>
              <a:t>от лат. "</a:t>
            </a:r>
            <a:r>
              <a:rPr lang="en-US" sz="1400"/>
              <a:t>Dotatio</a:t>
            </a:r>
            <a:r>
              <a:rPr lang="ru-RU" sz="1400"/>
              <a:t>" – дар, пожертвование</a:t>
            </a:r>
            <a:r>
              <a:rPr lang="ru-RU" sz="1400" i="1"/>
              <a:t>) – </a:t>
            </a:r>
            <a:r>
              <a:rPr lang="ru-RU" sz="1400"/>
              <a:t>предоставляются без определения конкретной цели их использования</a:t>
            </a:r>
            <a:endParaRPr lang="ru-RU" sz="1400" i="1"/>
          </a:p>
        </p:txBody>
      </p:sp>
      <p:sp>
        <p:nvSpPr>
          <p:cNvPr id="6" name="Document"/>
          <p:cNvSpPr>
            <a:spLocks noEditPoints="1" noChangeArrowheads="1"/>
          </p:cNvSpPr>
          <p:nvPr/>
        </p:nvSpPr>
        <p:spPr bwMode="auto">
          <a:xfrm>
            <a:off x="250825" y="4868863"/>
            <a:ext cx="3384550" cy="183832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 i="1"/>
              <a:t>Субвенции</a:t>
            </a:r>
            <a:r>
              <a:rPr lang="ru-RU"/>
              <a:t> </a:t>
            </a:r>
            <a:r>
              <a:rPr lang="ru-RU" sz="1400"/>
              <a:t>(от лат. "</a:t>
            </a:r>
            <a:r>
              <a:rPr lang="en-US" sz="1400"/>
              <a:t>Subvenire</a:t>
            </a:r>
            <a:r>
              <a:rPr lang="ru-RU" sz="1400"/>
              <a:t>" –</a:t>
            </a:r>
            <a:r>
              <a:rPr lang="en-US" sz="1400"/>
              <a:t> </a:t>
            </a:r>
            <a:r>
              <a:rPr lang="ru-RU" sz="1400"/>
              <a:t>приходить на помощь) – предоставляются на финансирование "переданных" другим публично-правовым образованиям полномочий</a:t>
            </a:r>
            <a:endParaRPr lang="ru-RU"/>
          </a:p>
        </p:txBody>
      </p:sp>
      <p:sp>
        <p:nvSpPr>
          <p:cNvPr id="7" name="Document"/>
          <p:cNvSpPr>
            <a:spLocks noEditPoints="1" noChangeArrowheads="1"/>
          </p:cNvSpPr>
          <p:nvPr/>
        </p:nvSpPr>
        <p:spPr bwMode="auto">
          <a:xfrm>
            <a:off x="5508625" y="4868863"/>
            <a:ext cx="3455988" cy="18288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 i="1"/>
              <a:t>Субсидии</a:t>
            </a:r>
            <a:r>
              <a:rPr lang="ru-RU"/>
              <a:t> </a:t>
            </a:r>
            <a:r>
              <a:rPr lang="ru-RU" sz="1400"/>
              <a:t>(от лат. "</a:t>
            </a:r>
            <a:r>
              <a:rPr lang="en-US" sz="1400"/>
              <a:t>Subsidium</a:t>
            </a:r>
            <a:r>
              <a:rPr lang="ru-RU" sz="1400"/>
              <a:t>" – поддержка) – предоставляются на условиях долевого софинансирования расходов других бюджетов</a:t>
            </a:r>
          </a:p>
        </p:txBody>
      </p:sp>
      <p:sp>
        <p:nvSpPr>
          <p:cNvPr id="8" name="Document"/>
          <p:cNvSpPr>
            <a:spLocks noEditPoints="1" noChangeArrowheads="1"/>
          </p:cNvSpPr>
          <p:nvPr/>
        </p:nvSpPr>
        <p:spPr bwMode="auto">
          <a:xfrm>
            <a:off x="6732588" y="2420938"/>
            <a:ext cx="2305050" cy="2087562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b="1" i="1"/>
              <a:t>Иные межбюджетные трансферты</a:t>
            </a:r>
            <a:r>
              <a:rPr lang="ru-RU"/>
              <a:t> – </a:t>
            </a:r>
            <a:r>
              <a:rPr lang="ru-RU" sz="1400"/>
              <a:t>предоставляются на определённые цели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49288" y="1409927"/>
            <a:ext cx="7772400" cy="820738"/>
          </a:xfrm>
          <a:prstGeom prst="rect">
            <a:avLst/>
          </a:prstGeom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/>
              <a:buChar char="n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tx2">
                  <a:shade val="75000"/>
                </a:schemeClr>
              </a:buClr>
              <a:buSzPct val="85000"/>
              <a:buFont typeface="Wingdings"/>
              <a:buChar char="n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>
                  <a:shade val="50000"/>
                </a:schemeClr>
              </a:buClr>
              <a:buSzPct val="75000"/>
              <a:buFont typeface="Wingdings"/>
              <a:buChar char="n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6">
                  <a:shade val="50000"/>
                </a:schemeClr>
              </a:buClr>
              <a:buSzPct val="75000"/>
              <a:buFont typeface="Wingdings"/>
              <a:buChar char="n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3">
                  <a:shade val="50000"/>
                </a:schemeClr>
              </a:buClr>
              <a:buSzPct val="70000"/>
              <a:buFont typeface="Wingdings"/>
              <a:buChar char="n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>
                  <a:shade val="50000"/>
                </a:schemeClr>
              </a:buClr>
              <a:buSzPct val="6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2">
                  <a:shade val="50000"/>
                </a:schemeClr>
              </a:buClr>
              <a:buSzPct val="6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5">
                  <a:shade val="50000"/>
                </a:schemeClr>
              </a:buClr>
              <a:buSzPct val="6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5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ru-RU" altLang="ru-RU" sz="1600" b="1" i="1" kern="0" dirty="0" smtClean="0"/>
              <a:t>Межбюджетные отношения</a:t>
            </a:r>
            <a:r>
              <a:rPr lang="ru-RU" altLang="ru-RU" sz="1600" kern="0" dirty="0" smtClean="0"/>
              <a:t> – это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процесса.</a:t>
            </a:r>
          </a:p>
          <a:p>
            <a:pPr>
              <a:lnSpc>
                <a:spcPct val="90000"/>
              </a:lnSpc>
            </a:pPr>
            <a:endParaRPr lang="ru-RU" altLang="ru-RU" sz="1600" kern="0" dirty="0" smtClean="0"/>
          </a:p>
        </p:txBody>
      </p:sp>
    </p:spTree>
    <p:extLst>
      <p:ext uri="{BB962C8B-B14F-4D97-AF65-F5344CB8AC3E}">
        <p14:creationId xmlns:p14="http://schemas.microsoft.com/office/powerpoint/2010/main" val="71860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764704"/>
            <a:ext cx="7488832" cy="5400600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бюджета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на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предлагаются в сумме </a:t>
            </a:r>
            <a:r>
              <a:rPr lang="ru-RU" sz="3200" dirty="0" smtClean="0"/>
              <a:t>55783,996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из них налоговые и неналоговые запланированы в сумме </a:t>
            </a:r>
            <a:r>
              <a:rPr lang="ru-RU" sz="3200" dirty="0" smtClean="0"/>
              <a:t>55000,75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 Безвозмездные поступления запланированы в сумме </a:t>
            </a:r>
            <a:r>
              <a:rPr lang="ru-RU" sz="3200" dirty="0" smtClean="0"/>
              <a:t>783,246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  <a:p>
            <a:pPr algn="just"/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endParaRPr lang="ru-RU" sz="2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Основными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доходными источниками являются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доходы,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в 2017 году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 </a:t>
            </a:r>
            <a:r>
              <a:rPr lang="ru-RU" sz="2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98,6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процента в общих доходах решения о бюджете поселения. </a:t>
            </a:r>
            <a:endParaRPr lang="ru-RU" sz="2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900" dirty="0"/>
          </a:p>
        </p:txBody>
      </p:sp>
    </p:spTree>
    <p:extLst>
      <p:ext uri="{BB962C8B-B14F-4D97-AF65-F5344CB8AC3E}">
        <p14:creationId xmlns:p14="http://schemas.microsoft.com/office/powerpoint/2010/main" val="391512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10456" y="260350"/>
            <a:ext cx="6923088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000" b="1" kern="0" dirty="0" smtClean="0">
                <a:latin typeface="Arial" charset="0"/>
              </a:rPr>
              <a:t>Основные доходные источники бюджета Корфовского городского поселения  в 2017 году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713720"/>
              </p:ext>
            </p:extLst>
          </p:nvPr>
        </p:nvGraphicFramePr>
        <p:xfrm>
          <a:off x="928662" y="1227071"/>
          <a:ext cx="7358114" cy="5494074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714380"/>
                <a:gridCol w="4143404"/>
                <a:gridCol w="1285884"/>
                <a:gridCol w="1214446"/>
              </a:tblGrid>
              <a:tr h="28575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№    п/п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Наименование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2017 </a:t>
                      </a:r>
                      <a:r>
                        <a:rPr lang="ru-RU" sz="1000" u="none" strike="noStrike" dirty="0">
                          <a:effectLst/>
                        </a:rPr>
                        <a:t>год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0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Сумма тыс</a:t>
                      </a:r>
                      <a:r>
                        <a:rPr lang="ru-RU" sz="1000" u="none" strike="noStrike" dirty="0" smtClean="0">
                          <a:effectLst/>
                        </a:rPr>
                        <a:t>. руб.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% к общему объему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</a:tr>
              <a:tr h="2954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ДОХОДЫ, ВСЕГО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kern="1200" dirty="0" smtClean="0"/>
                        <a:t>55783,996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082" marR="8082" marT="8082" marB="0" anchor="ctr"/>
                </a:tc>
              </a:tr>
              <a:tr h="2801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в том числе: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082" marR="8082" marT="8082" marB="0" anchor="ctr"/>
                </a:tc>
              </a:tr>
              <a:tr h="2269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I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НАЛОГОВЫЕ ДОХОДЫ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47948,75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85,95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082" marR="8082" marT="8082" marB="0" anchor="ctr"/>
                </a:tc>
              </a:tr>
              <a:tr h="1573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из них (наиболее значимые)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082" marR="8082" marT="8082" marB="0" anchor="ctr"/>
                </a:tc>
              </a:tr>
              <a:tr h="3046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Налог на доходы физических лиц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kern="1200" dirty="0" smtClean="0"/>
                        <a:t>29036,0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52,05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082" marR="8082" marT="8082" marB="0" anchor="ctr"/>
                </a:tc>
              </a:tr>
              <a:tr h="3046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2.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000" kern="1200" dirty="0" smtClean="0"/>
                        <a:t>Акцизы по подакцизным товарам (продукции), производимым на территории РФ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kern="1200" dirty="0" smtClean="0"/>
                        <a:t>1828,75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3,28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082" marR="8082" marT="8082" marB="0" anchor="ctr"/>
                </a:tc>
              </a:tr>
              <a:tr h="3529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Налог на совокупный доход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kern="1200" dirty="0" smtClean="0"/>
                        <a:t>1745,0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3,13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082" marR="8082" marT="8082" marB="0" anchor="ctr"/>
                </a:tc>
              </a:tr>
              <a:tr h="3305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4.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Налог на имущество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kern="1200" dirty="0" smtClean="0"/>
                        <a:t>15291,0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27,41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082" marR="8082" marT="8082" marB="0" anchor="ctr"/>
                </a:tc>
              </a:tr>
              <a:tr h="2579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5.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</a:rPr>
                        <a:t>Госпошлина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kern="1200" dirty="0" smtClean="0"/>
                        <a:t>48,0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0,08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082" marR="8082" marT="8082" marB="0" anchor="ctr"/>
                </a:tc>
              </a:tr>
              <a:tr h="3700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II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НЕНАЛОГОВЫЕ ДОХОДЫ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7052,0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12,64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082" marR="8082" marT="8082" marB="0" anchor="ctr"/>
                </a:tc>
              </a:tr>
              <a:tr h="2971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из них (наиболее значимые)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082" marR="8082" marT="8082" marB="0" anchor="ctr"/>
                </a:tc>
              </a:tr>
              <a:tr h="3678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kern="1200" dirty="0" smtClean="0"/>
                        <a:t>5597,0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10,03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082" marR="8082" marT="8082" marB="0" anchor="ctr"/>
                </a:tc>
              </a:tr>
              <a:tr h="3571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2.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000" kern="1200" dirty="0" smtClean="0"/>
                        <a:t>Доходы от оказания платных услуг и компенсации затрат государства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kern="1200" dirty="0" smtClean="0"/>
                        <a:t>205,0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0,37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082" marR="8082" marT="8082" marB="0" anchor="ctr"/>
                </a:tc>
              </a:tr>
              <a:tr h="2857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3.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000" kern="1200" dirty="0" smtClean="0"/>
                        <a:t>Доходы от продажи материальных и нематериальных активов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kern="1200" dirty="0" smtClean="0"/>
                        <a:t>1000,0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1,79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082" marR="8082" marT="8082" marB="0" anchor="ctr"/>
                </a:tc>
              </a:tr>
              <a:tr h="2857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4.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000" kern="1200" dirty="0" smtClean="0"/>
                        <a:t>Прочие неналоговые доходы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kern="1200" dirty="0" smtClean="0"/>
                        <a:t>250,0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0,45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082" marR="8082" marT="8082" marB="0" anchor="ctr"/>
                </a:tc>
              </a:tr>
              <a:tr h="4159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</a:rPr>
                        <a:t>III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БЕЗВОЗМЕЗДНЫЕ ПОСТУПЛЕНИЯ БЮДЖЕТОВ ДРУГИХ УРОВНЕЙ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kern="1200" dirty="0" smtClean="0"/>
                        <a:t>783,246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082" marR="8082" marT="8082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763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9239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5" y="4077072"/>
            <a:ext cx="648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 smtClean="0"/>
          </a:p>
          <a:p>
            <a:endParaRPr lang="ru-RU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5429256" y="1928802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 smtClean="0"/>
          </a:p>
          <a:p>
            <a:endParaRPr lang="ru-RU" sz="1200" dirty="0"/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857224" y="357166"/>
          <a:ext cx="7858180" cy="5857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5078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10456" y="260350"/>
            <a:ext cx="6923088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000" b="1" kern="0" dirty="0" smtClean="0">
                <a:latin typeface="Arial" charset="0"/>
              </a:rPr>
              <a:t>Структура расходов бюджета</a:t>
            </a:r>
          </a:p>
          <a:p>
            <a:r>
              <a:rPr lang="ru-RU" altLang="ru-RU" sz="2000" b="1" kern="0" dirty="0" smtClean="0">
                <a:latin typeface="Arial" charset="0"/>
              </a:rPr>
              <a:t>Корфовского городского поселения </a:t>
            </a:r>
          </a:p>
          <a:p>
            <a:r>
              <a:rPr lang="ru-RU" altLang="ru-RU" sz="2000" b="1" kern="0" dirty="0" smtClean="0">
                <a:latin typeface="Arial" charset="0"/>
              </a:rPr>
              <a:t>в 2017 году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747295"/>
              </p:ext>
            </p:extLst>
          </p:nvPr>
        </p:nvGraphicFramePr>
        <p:xfrm>
          <a:off x="571472" y="1690721"/>
          <a:ext cx="8001056" cy="4082842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714380"/>
                <a:gridCol w="4857784"/>
                <a:gridCol w="1214446"/>
                <a:gridCol w="1214446"/>
              </a:tblGrid>
              <a:tr h="310195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Раздел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T="45726" marB="45726" anchor="ctr" horzOverflow="overflow"/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Показатель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T="45726" marB="45726" anchor="ctr" horzOverflow="overflow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+mj-lt"/>
                        </a:rPr>
                        <a:t>2017 </a:t>
                      </a:r>
                      <a:r>
                        <a:rPr lang="ru-RU" sz="1200" u="none" strike="noStrike" dirty="0">
                          <a:effectLst/>
                          <a:latin typeface="+mj-lt"/>
                        </a:rPr>
                        <a:t>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082" marR="8082" marT="808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58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j-lt"/>
                        </a:rPr>
                        <a:t>Сумма </a:t>
                      </a:r>
                      <a:r>
                        <a:rPr lang="ru-RU" sz="1200" u="none" strike="noStrike" dirty="0" err="1">
                          <a:effectLst/>
                          <a:latin typeface="+mj-lt"/>
                        </a:rPr>
                        <a:t>тыс.руб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+mj-lt"/>
                        </a:rPr>
                        <a:t>% к общему объему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082" marR="8082" marT="8082" marB="0" anchor="ctr"/>
                </a:tc>
              </a:tr>
              <a:tr h="37932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 </a:t>
                      </a:r>
                    </a:p>
                  </a:txBody>
                  <a:tcPr marT="45726" marB="45726"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ВСЕГО</a:t>
                      </a: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64520,566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082" marR="8082" marT="8082" marB="0" anchor="ctr"/>
                </a:tc>
              </a:tr>
              <a:tr h="49632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 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01</a:t>
                      </a:r>
                    </a:p>
                  </a:txBody>
                  <a:tcPr marT="45726" marB="45726" anchor="b" horzOverflow="overflow"/>
                </a:tc>
                <a:tc>
                  <a:txBody>
                    <a:bodyPr/>
                    <a:lstStyle/>
                    <a:p>
                      <a:pPr marL="108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в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том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числе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:</a:t>
                      </a:r>
                    </a:p>
                    <a:p>
                      <a:pPr marL="108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Общегосударственные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вопросы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T="45726" marB="45726" anchor="b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17447,98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27,04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082" marR="8082" marT="8082" marB="0" anchor="ctr"/>
                </a:tc>
              </a:tr>
              <a:tr h="29779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02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/>
                </a:tc>
                <a:tc>
                  <a:txBody>
                    <a:bodyPr/>
                    <a:lstStyle/>
                    <a:p>
                      <a:pPr marL="108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Национальная оборона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517,34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082" marR="8082" marT="8082" marB="0" anchor="ctr"/>
                </a:tc>
              </a:tr>
              <a:tr h="29779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03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T="45726" marB="45726" anchor="b" horzOverflow="overflow"/>
                </a:tc>
                <a:tc>
                  <a:txBody>
                    <a:bodyPr/>
                    <a:lstStyle/>
                    <a:p>
                      <a:pPr marL="108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Национальная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безопасность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 и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правоохранительная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деятельность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T="45726" marB="45726" anchor="b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514,346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О,79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082" marR="8082" marT="8082" marB="0" anchor="ctr"/>
                </a:tc>
              </a:tr>
              <a:tr h="33075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T="45726" marB="45726" anchor="b" horzOverflow="overflow"/>
                </a:tc>
                <a:tc>
                  <a:txBody>
                    <a:bodyPr/>
                    <a:lstStyle/>
                    <a:p>
                      <a:pPr marL="108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Национальная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экономика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T="45726" marB="45726" anchor="b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21967,53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34,05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082" marR="8082" marT="8082" marB="0" anchor="ctr"/>
                </a:tc>
              </a:tr>
              <a:tr h="33075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T="45726" marB="45726" anchor="b" horzOverflow="overflow"/>
                </a:tc>
                <a:tc>
                  <a:txBody>
                    <a:bodyPr/>
                    <a:lstStyle/>
                    <a:p>
                      <a:pPr marL="108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Жилищно-коммунальное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хозяйство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T="45726" marB="45726" anchor="b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10044,1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15,57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082" marR="8082" marT="8082" marB="0" anchor="ctr"/>
                </a:tc>
              </a:tr>
              <a:tr h="35886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08</a:t>
                      </a: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108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Культура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,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кинематография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T="45726" marB="45726" anchor="b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12862,27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19,94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082" marR="8082" marT="8082" marB="0" anchor="ctr"/>
                </a:tc>
              </a:tr>
              <a:tr h="47350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10</a:t>
                      </a: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108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Социальная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политика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377,0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0,58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082" marR="8082" marT="8082" marB="0" anchor="ctr"/>
                </a:tc>
              </a:tr>
              <a:tr h="40170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11</a:t>
                      </a: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1080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Физическая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культура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 и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спорт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790,0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082" marR="8082" marT="80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1,22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082" marR="8082" marT="8082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/>
          </p:cNvSpPr>
          <p:nvPr/>
        </p:nvSpPr>
        <p:spPr bwMode="auto">
          <a:xfrm>
            <a:off x="457200" y="274638"/>
            <a:ext cx="8686800" cy="706437"/>
          </a:xfrm>
          <a:prstGeom prst="rect">
            <a:avLst/>
          </a:prstGeo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</a:t>
            </a:r>
            <a:r>
              <a:rPr kumimoji="0" lang="ru-RU" sz="37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0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целях повышения эффективности и результативности бюджетных расходов БЮДЖЕТ формируется через реализацию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14</a:t>
            </a:r>
            <a:r>
              <a:rPr kumimoji="0" lang="ru-RU" sz="20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муниципальных программ</a:t>
            </a: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106488" y="1919280"/>
            <a:ext cx="6931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dirty="0"/>
              <a:t>Зачем формировать и исполнять бюджет по программам?</a:t>
            </a: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714348" y="2614633"/>
            <a:ext cx="7848600" cy="3139321"/>
          </a:xfrm>
          <a:prstGeom prst="rect">
            <a:avLst/>
          </a:prstGeom>
          <a:solidFill>
            <a:srgbClr val="FFFF00"/>
          </a:solidFill>
          <a:ln w="9525" cap="rnd">
            <a:solidFill>
              <a:srgbClr val="FF6600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dirty="0"/>
              <a:t>    </a:t>
            </a:r>
            <a:r>
              <a:rPr lang="ru-RU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Преимуществом программного бюджета является распределение расходов не по ведомственному принципу, а по программам.         </a:t>
            </a:r>
          </a:p>
          <a:p>
            <a:endParaRPr lang="ru-RU" b="1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ru-RU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Муниципальная программа имеет цель, задачи и показатели эффективности, которые отражают степень их достижения (решения), то есть действия и бюджетные средства направлены на достижение заданного результата.</a:t>
            </a:r>
          </a:p>
          <a:p>
            <a:endParaRPr lang="ru-RU" b="1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ru-RU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При этом значение показателей является индикатором по данному направлению деятельности и сигнализирует о плохом или хорошем результате, необходимости принятия новых решений.</a:t>
            </a:r>
          </a:p>
        </p:txBody>
      </p:sp>
    </p:spTree>
    <p:extLst>
      <p:ext uri="{BB962C8B-B14F-4D97-AF65-F5344CB8AC3E}">
        <p14:creationId xmlns:p14="http://schemas.microsoft.com/office/powerpoint/2010/main" val="22973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5" y="71414"/>
          <a:ext cx="8858312" cy="66649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28627"/>
                <a:gridCol w="7500991"/>
                <a:gridCol w="928694"/>
              </a:tblGrid>
              <a:tr h="370840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Наименование программы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Расходы </a:t>
                      </a:r>
                    </a:p>
                    <a:p>
                      <a:pPr algn="ctr"/>
                      <a:r>
                        <a:rPr lang="ru-RU" sz="1100" dirty="0" smtClean="0"/>
                        <a:t>тыс. </a:t>
                      </a:r>
                      <a:r>
                        <a:rPr lang="ru-RU" sz="1100" dirty="0" err="1" smtClean="0"/>
                        <a:t>руб</a:t>
                      </a:r>
                      <a:endParaRPr lang="ru-RU" sz="11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муниципальной службы в администрации Корфовского городского поселения Хабаровского  муниципального района Хабаровского края на 2015-2017 годы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40,0</a:t>
                      </a:r>
                      <a:endParaRPr lang="ru-RU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пожарной безопасности на территории Корфовского городского поселения на период 2015-2018 годы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300,0</a:t>
                      </a:r>
                      <a:endParaRPr lang="ru-RU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Мероприятия по профилактике терроризма и экстремизма, а также минимизации и (или) ликвидации последствий проявления терроризма и экстремизма на территории Корфовского городского поселения на период 2016-2018 годы 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5,0</a:t>
                      </a:r>
                      <a:endParaRPr lang="ru-RU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«Безопасный город» на 2016-2018 годы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120,0</a:t>
                      </a:r>
                      <a:endParaRPr lang="ru-RU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Ремонт дворовых территорий многоквартирных домов, проездов к дворовым территориям Корфовского городского поселения Хабаровского муниципального района Хабаровского края на 2017 год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1998,0 </a:t>
                      </a:r>
                      <a:endParaRPr lang="ru-RU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Содержание автодорог и безопасность дорожного движения Корфовского городского поселения </a:t>
                      </a:r>
                    </a:p>
                    <a:p>
                      <a:pPr algn="just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 2016-2018 годы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4669,18</a:t>
                      </a:r>
                      <a:endParaRPr lang="ru-RU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Ремонт автомобильных дорог общего пользования местного значения Корфовского городского поселения Хабаровского муниципального района Хабаровского края на 2016-2018 годы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13600,35 </a:t>
                      </a:r>
                      <a:endParaRPr lang="ru-RU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и поддержка малого и среднего предпринимательства в Корфовском городском поселении Хабаровского муниципального района Хабаровского края на 2016-2018 годы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50,0</a:t>
                      </a:r>
                      <a:endParaRPr lang="ru-RU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Корректировка градостроительной документации и межевания границ Корфовского городского поселения на 2017 год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200,0</a:t>
                      </a:r>
                      <a:endParaRPr lang="ru-RU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Энергосбережение и повышение энергетической эффективности Корфовского городского поселения </a:t>
                      </a:r>
                    </a:p>
                    <a:p>
                      <a:pPr algn="just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 2016-2018 годы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80,0</a:t>
                      </a:r>
                      <a:endParaRPr lang="ru-RU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Комплексное развитие систем коммунальной инфраструктуры Корфовского ГП на 2016-2018 года» 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2820,0</a:t>
                      </a:r>
                      <a:endParaRPr lang="ru-RU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Благоустройство территории Корфовского городского поселения на 2016-2018 годы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1800,0</a:t>
                      </a:r>
                      <a:endParaRPr lang="ru-RU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«Доступная среда» на 2016 - 2018 годы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420,0</a:t>
                      </a:r>
                      <a:endParaRPr lang="ru-RU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Строительство и реконструкция спортивных сооружений Корфовского городского поселения Хабаровского муниципального района Хабаровского края на 2016-2018 годы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750,0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755576" y="2071678"/>
            <a:ext cx="7920880" cy="39541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Основными целями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муниципальной программы являются: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q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Совершенствование муниципального управления, повышение его эффективности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q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Совершенствование организации муниципальной службы в Корфовском городском поселении, повышение эффективности исполнения муниципальными служащими своих должностных обязанностей;</a:t>
            </a:r>
          </a:p>
          <a:p>
            <a:pPr marL="342900" lvl="0" indent="-342900">
              <a:spcBef>
                <a:spcPts val="1200"/>
              </a:spcBef>
              <a:buClr>
                <a:schemeClr val="accent1"/>
              </a:buClr>
              <a:buSzPct val="70000"/>
              <a:buFont typeface="Wingdings" pitchFamily="2" charset="2"/>
              <a:buChar char="q"/>
              <a:defRPr/>
            </a:pPr>
            <a:r>
              <a:rPr lang="ru-RU" sz="2000" dirty="0">
                <a:latin typeface="+mj-lt"/>
              </a:rPr>
              <a:t>Развитие системы дополнительного профессионального образования муниципальных служащих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71472" y="285728"/>
            <a:ext cx="8072494" cy="1470025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Муниципальная программа </a:t>
            </a:r>
            <a:br>
              <a:rPr kumimoji="0" lang="ru-RU" sz="2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</a:br>
            <a:r>
              <a:rPr kumimoji="0" lang="ru-RU" sz="2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«РАЗВИТИЕ </a:t>
            </a:r>
            <a:r>
              <a:rPr kumimoji="0" lang="ru-RU" sz="2000" b="0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МУНИЦИПАЛЬНОЙ</a:t>
            </a:r>
            <a:r>
              <a:rPr kumimoji="0" lang="ru-RU" sz="2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 СЛУЖБЫ В АДМИНИСТРАЦИИ Корфовского городского</a:t>
            </a:r>
            <a:r>
              <a:rPr kumimoji="0" lang="ru-RU" sz="2000" b="0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 поселения Хабаровского муниципального района хабаровского края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 на </a:t>
            </a:r>
            <a:r>
              <a:rPr kumimoji="0" lang="ru-RU" sz="2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2015-2017 годы» </a:t>
            </a:r>
            <a:r>
              <a:rPr kumimoji="0" lang="ru-RU" sz="2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j-lt"/>
                <a:ea typeface="+mj-ea"/>
                <a:cs typeface="Times New Roman" pitchFamily="18" charset="0"/>
              </a:rPr>
              <a:t/>
            </a:r>
            <a:br>
              <a:rPr kumimoji="0" lang="ru-RU" sz="2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j-lt"/>
                <a:ea typeface="+mj-ea"/>
                <a:cs typeface="Times New Roman" pitchFamily="18" charset="0"/>
              </a:rPr>
            </a:br>
            <a:endParaRPr kumimoji="0" lang="ru-RU" sz="20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971536"/>
          </a:xfrm>
        </p:spPr>
        <p:txBody>
          <a:bodyPr>
            <a:noAutofit/>
          </a:bodyPr>
          <a:lstStyle/>
          <a:p>
            <a:pPr algn="ctr"/>
            <a:r>
              <a:rPr lang="ru-RU" sz="3400" b="1" i="1" dirty="0">
                <a:solidFill>
                  <a:srgbClr val="00B0F0"/>
                </a:solidFill>
                <a:effectLst/>
              </a:rPr>
              <a:t>Уважаемые </a:t>
            </a:r>
            <a:r>
              <a:rPr lang="ru-RU" sz="3400" b="1" i="1" dirty="0" smtClean="0">
                <a:solidFill>
                  <a:srgbClr val="00B0F0"/>
                </a:solidFill>
                <a:effectLst/>
              </a:rPr>
              <a:t>жители </a:t>
            </a:r>
            <a:br>
              <a:rPr lang="ru-RU" sz="3400" b="1" i="1" dirty="0" smtClean="0">
                <a:solidFill>
                  <a:srgbClr val="00B0F0"/>
                </a:solidFill>
                <a:effectLst/>
              </a:rPr>
            </a:br>
            <a:r>
              <a:rPr lang="ru-RU" sz="3400" b="1" i="1" dirty="0" smtClean="0">
                <a:solidFill>
                  <a:srgbClr val="00B0F0"/>
                </a:solidFill>
                <a:effectLst/>
              </a:rPr>
              <a:t>КОРФОВСКОГО ГОРОДСКОГО поселения</a:t>
            </a:r>
            <a:r>
              <a:rPr lang="ru-RU" sz="3600" b="1" i="1" dirty="0">
                <a:solidFill>
                  <a:srgbClr val="00B0F0"/>
                </a:solidFill>
                <a:effectLst/>
              </a:rPr>
              <a:t>!</a:t>
            </a:r>
            <a:endParaRPr lang="ru-RU" sz="3600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714488"/>
            <a:ext cx="8686800" cy="4525963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Эффективное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ответственное и прозрачное управление муниципальными финансами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Корфовского городского поселения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базовым условием достижения стратегических целей социально-экономического развития </a:t>
            </a:r>
            <a:r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нашего </a:t>
            </a:r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поселения. Одной из ключевых задач бюджетной политики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Корфовского городского поселения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 является обеспечение прозрачности и открытости бюджетного процесса.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Для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привлечения большего количества жителей поселения к участию в обсуждении вопросов формирования бюджета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Корфовского городского поселения Хабаровского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и его исполнения разработан «Бюджет для граждан». «Бюджет для граждан» предназначен, прежде всего, для жителей, не обладающих специальными знаниями в сфере бюджетного законодательства. Информация, размещаемая в разделе «Бюджет для граждан», в доступной форме знакомит граждан с основными целями, задачами и приоритетными направлениями бюджетной политики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Корфовского городского поселения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 основными характеристиками бюджета поселения и результатами его исполнения.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Надеемся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представление бюджета и бюджетного процесса в понятной для жителей форме повысит уровень общественного участия граждан в бюджетном процессе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Корфовского городского поселения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9854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85786" y="285750"/>
            <a:ext cx="8072437" cy="1470025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Муниципальная программа </a:t>
            </a:r>
            <a:br>
              <a:rPr lang="ru-RU" sz="2000" dirty="0" smtClean="0"/>
            </a:br>
            <a:r>
              <a:rPr lang="ru-RU" sz="2000" dirty="0" smtClean="0"/>
              <a:t>«Обеспечение пожарной безопасности на территории Корфовского городского поселения </a:t>
            </a:r>
            <a:br>
              <a:rPr lang="ru-RU" sz="2000" dirty="0" smtClean="0"/>
            </a:br>
            <a:r>
              <a:rPr lang="ru-RU" sz="2000" dirty="0" smtClean="0"/>
              <a:t>на период 2015-2018 годы» </a:t>
            </a: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subTitle" idx="4294967295"/>
          </p:nvPr>
        </p:nvSpPr>
        <p:spPr>
          <a:xfrm>
            <a:off x="214313" y="1785938"/>
            <a:ext cx="8929687" cy="478631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buNone/>
            </a:pPr>
            <a:r>
              <a:rPr lang="ru-RU" sz="19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Основными задачами </a:t>
            </a:r>
            <a:r>
              <a:rPr lang="ru-RU" sz="19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муниципальной </a:t>
            </a:r>
            <a:r>
              <a:rPr lang="ru-RU" sz="19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программы являются :</a:t>
            </a:r>
          </a:p>
          <a:p>
            <a:pPr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q"/>
            </a:pPr>
            <a:r>
              <a:rPr lang="ru-RU" sz="19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обеспечение </a:t>
            </a:r>
            <a:r>
              <a:rPr lang="ru-RU" sz="19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противопожарным оборудованием и совершенствование противопожарной защиты объектов социальной сферы</a:t>
            </a:r>
            <a:r>
              <a:rPr lang="ru-RU" sz="19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;</a:t>
            </a:r>
          </a:p>
          <a:p>
            <a:pPr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q"/>
            </a:pPr>
            <a:r>
              <a:rPr lang="ru-RU" sz="19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19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разработка и реализация мероприятий, направленных на соблюдение правил пожарной безопасности </a:t>
            </a:r>
            <a:r>
              <a:rPr lang="ru-RU" sz="19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населением;</a:t>
            </a:r>
          </a:p>
          <a:p>
            <a:pPr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q"/>
            </a:pPr>
            <a:r>
              <a:rPr lang="ru-RU" sz="19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1900" dirty="0">
                <a:solidFill>
                  <a:schemeClr val="tx1"/>
                </a:solidFill>
                <a:latin typeface="+mj-lt"/>
              </a:rPr>
              <a:t>обеспечение усиления мер пожарной безопасности в населенных пунктах Корфовского городского поселения и расположенных в них объектов от возможных лесных и торфяных пожаров, а также от пожаров, произошедших от пала</a:t>
            </a:r>
            <a:r>
              <a:rPr lang="ru-RU" sz="19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;</a:t>
            </a:r>
          </a:p>
          <a:p>
            <a:pPr>
              <a:lnSpc>
                <a:spcPct val="120000"/>
              </a:lnSpc>
              <a:spcBef>
                <a:spcPts val="1200"/>
              </a:spcBef>
              <a:buFontTx/>
              <a:buChar char="-"/>
            </a:pPr>
            <a:r>
              <a:rPr lang="ru-RU" sz="19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организация </a:t>
            </a:r>
            <a:r>
              <a:rPr lang="ru-RU" sz="19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работы по предупреждению и пресечению нарушений требований пожарной безопасности и правил поведения на </a:t>
            </a:r>
            <a:r>
              <a:rPr lang="ru-RU" sz="19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воде;</a:t>
            </a:r>
          </a:p>
          <a:p>
            <a:pPr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q"/>
            </a:pPr>
            <a:r>
              <a:rPr lang="ru-RU" sz="19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создание </a:t>
            </a:r>
            <a:r>
              <a:rPr lang="ru-RU" sz="19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благоприятных условий для работы добровольной пожарной </a:t>
            </a:r>
            <a:r>
              <a:rPr lang="ru-RU" sz="19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охраны; </a:t>
            </a:r>
            <a:endParaRPr lang="ru-RU" sz="19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75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14313"/>
            <a:ext cx="8686800" cy="171450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Муниципальная программа мероприятий по профилактике терроризма и экстремизма, а также минимизации и (или) ликвидации последствий проявления терроризма и экстремизма на территории Корфовского городского поселения на период 2016-2018 годы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2000240"/>
            <a:ext cx="8143932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700" dirty="0" smtClean="0"/>
              <a:t>Одним из основных и важнейших направлений противодействия экстремизму в Российской Федерации является его профилактика, т.е. предупредительная работа по противодействию экстремистским проявлениям. В соответствии со ст. 3 Федерального закона от 25 июля 2002 г. 114 –ФЗ «О противодействии экстремистской деятельности» основными направлениями противодействия этой деятельности являются: </a:t>
            </a:r>
          </a:p>
          <a:p>
            <a:pPr indent="-342900">
              <a:spcBef>
                <a:spcPts val="600"/>
              </a:spcBef>
              <a:buAutoNum type="arabicParenR"/>
            </a:pPr>
            <a:r>
              <a:rPr lang="ru-RU" sz="1700" dirty="0" smtClean="0"/>
              <a:t>принятие профилактических мер, направленных на предупреждение экстремистской деятельности; </a:t>
            </a:r>
          </a:p>
          <a:p>
            <a:pPr indent="-342900">
              <a:spcBef>
                <a:spcPts val="600"/>
              </a:spcBef>
              <a:buAutoNum type="arabicParenR"/>
            </a:pPr>
            <a:r>
              <a:rPr lang="ru-RU" sz="1700" dirty="0" smtClean="0"/>
              <a:t>выявление, предупреждение и пресечение экстремистской деятельности общественных и религиозных объединений, иных организаций, физических лиц. </a:t>
            </a:r>
          </a:p>
          <a:p>
            <a:pPr indent="-342900">
              <a:spcBef>
                <a:spcPts val="600"/>
              </a:spcBef>
              <a:buAutoNum type="arabicParenR"/>
            </a:pPr>
            <a:r>
              <a:rPr lang="ru-RU" sz="1700" dirty="0" smtClean="0"/>
              <a:t>Проведение комплексных мероприятий по формированию правовой культуры в молодежной среде.</a:t>
            </a:r>
          </a:p>
          <a:p>
            <a:pPr indent="-342900">
              <a:spcBef>
                <a:spcPts val="600"/>
              </a:spcBef>
              <a:buAutoNum type="arabicParenR"/>
            </a:pPr>
            <a:r>
              <a:rPr lang="ru-RU" sz="1700" dirty="0" smtClean="0"/>
              <a:t>Воспитание у молодежи толерантного мировоззрения, терпимого отношения ко всем людям, вне зависимости от их национальности, религии, социального, имущественного положения и иных обстоятельств.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85720" y="428604"/>
            <a:ext cx="8686800" cy="85725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Муниципальная программа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«</a:t>
            </a:r>
            <a:r>
              <a:rPr kumimoji="0" lang="ru-RU" sz="2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безопасный</a:t>
            </a:r>
            <a:r>
              <a:rPr kumimoji="0" lang="ru-RU" sz="2200" b="0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город» </a:t>
            </a:r>
            <a:r>
              <a:rPr kumimoji="0" lang="ru-RU" sz="2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2016-2018 годы</a:t>
            </a:r>
            <a:endParaRPr kumimoji="0" lang="ru-RU" sz="22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830537"/>
            <a:ext cx="850112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000" dirty="0" smtClean="0"/>
              <a:t>Целью программы является повышение личной и общественной безопасности. 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ru-RU" sz="2000" dirty="0" smtClean="0"/>
              <a:t> </a:t>
            </a:r>
            <a:r>
              <a:rPr lang="ru-RU" sz="2000" dirty="0"/>
              <a:t>совершенствование системы социальной профилактики правонарушений, направленной на активизацию борьбы с пьянством, алкоголизмом, наркоманией, преступностью, безнадзорностью, беспризорностью несовершеннолетних</a:t>
            </a:r>
            <a:endParaRPr lang="ru-RU" sz="2000" dirty="0" smtClean="0"/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ru-RU" sz="2000" dirty="0" smtClean="0"/>
              <a:t>обеспечение оперативного круглосуточного контроля  за ситуацией на улицах и объектах городского поселения в режиме реального времени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ru-RU" sz="2000" dirty="0" smtClean="0"/>
              <a:t>обеспечение безопасных условий для всех участников дорожного движения на территории Корфовского городского поселения Хабаровского муниципального района Хабаровского края</a:t>
            </a:r>
          </a:p>
          <a:p>
            <a:pPr>
              <a:spcBef>
                <a:spcPts val="1200"/>
              </a:spcBef>
            </a:pPr>
            <a:endParaRPr lang="ru-RU" sz="2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642910" y="2143124"/>
            <a:ext cx="8134353" cy="435771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None/>
            </a:pPr>
            <a:r>
              <a:rPr lang="ru-RU" sz="1800" i="1" dirty="0" smtClean="0">
                <a:latin typeface="+mj-lt"/>
              </a:rPr>
              <a:t>Включает в себя: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ru-RU" sz="1800" i="1" dirty="0" smtClean="0">
                <a:latin typeface="+mj-lt"/>
              </a:rPr>
              <a:t>Ямочный ремонт проездов к многоквартирным домам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ru-RU" sz="1800" i="1" dirty="0" smtClean="0">
                <a:latin typeface="+mj-lt"/>
              </a:rPr>
              <a:t>Асфальтирование придомовых территорий</a:t>
            </a:r>
          </a:p>
          <a:p>
            <a:pPr marL="0" indent="0">
              <a:buNone/>
            </a:pPr>
            <a:r>
              <a:rPr lang="ru-RU" sz="1800" dirty="0" smtClean="0"/>
              <a:t>        </a:t>
            </a:r>
            <a:r>
              <a:rPr lang="ru-RU" sz="1800" i="1" u="sng" dirty="0" smtClean="0"/>
              <a:t>Задачи программы:</a:t>
            </a:r>
            <a:endParaRPr lang="ru-RU" sz="1800" i="1" u="sng" dirty="0"/>
          </a:p>
          <a:p>
            <a:r>
              <a:rPr lang="ru-RU" sz="1800" dirty="0"/>
              <a:t>- развитие и совершенствование дорожной сети городского поселения;</a:t>
            </a:r>
          </a:p>
          <a:p>
            <a:r>
              <a:rPr lang="ru-RU" sz="1800" dirty="0"/>
              <a:t>- обеспечение безопасности дорожного движения;</a:t>
            </a:r>
          </a:p>
          <a:p>
            <a:r>
              <a:rPr lang="ru-RU" sz="1800" dirty="0"/>
              <a:t>- понижение уровня запыленности в жилых массивах;</a:t>
            </a:r>
          </a:p>
          <a:p>
            <a:r>
              <a:rPr lang="ru-RU" sz="1800" dirty="0"/>
              <a:t>- улучшение состояния дорожного покрытия;</a:t>
            </a:r>
          </a:p>
          <a:p>
            <a:r>
              <a:rPr lang="ru-RU" sz="1800" dirty="0"/>
              <a:t>- применение новейших технологических разработок в области современного дорожного строительства, содержания и обслуживания дорожной инфраструктуры</a:t>
            </a:r>
            <a:endParaRPr lang="ru-RU" sz="18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428596" y="357166"/>
            <a:ext cx="8458200" cy="1222375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Муниципальная программа «Ремонт дворовых территорий многоквартирных домов, проездов к дворовым территориям Корфовского городского поселения Хабаровского муниципального района Хабаровского края на 2017 год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257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282" y="285728"/>
            <a:ext cx="8686800" cy="154304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Муниципальная программа </a:t>
            </a:r>
            <a:br>
              <a:rPr lang="ru-RU" sz="2000" dirty="0" smtClean="0"/>
            </a:br>
            <a:r>
              <a:rPr lang="ru-RU" sz="2000" dirty="0" smtClean="0"/>
              <a:t>«Содержание автодорог и безопасность дорожного движения </a:t>
            </a:r>
            <a:br>
              <a:rPr lang="ru-RU" sz="2000" dirty="0" smtClean="0"/>
            </a:br>
            <a:r>
              <a:rPr lang="ru-RU" sz="2000" dirty="0" smtClean="0"/>
              <a:t>Корфовского городского поселения </a:t>
            </a:r>
            <a:br>
              <a:rPr lang="ru-RU" sz="2000" dirty="0" smtClean="0"/>
            </a:br>
            <a:r>
              <a:rPr lang="ru-RU" sz="2000" dirty="0" smtClean="0"/>
              <a:t>на 2016-2018 годы»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2000240"/>
            <a:ext cx="814393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000" dirty="0" smtClean="0"/>
              <a:t>В рамках программы средства бюджета направляются на: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ru-RU" sz="2000" dirty="0" smtClean="0"/>
              <a:t> Монтаж, текущее содержание, обслуживание наружного освещения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ru-RU" sz="2000" dirty="0" smtClean="0"/>
              <a:t> Оплата электроэнергии за уличное освещение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ru-RU" sz="2000" dirty="0" smtClean="0"/>
              <a:t> Содержание автомобильных дорог в границах поселения </a:t>
            </a:r>
            <a:endParaRPr lang="ru-RU" sz="20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32" y="4429132"/>
            <a:ext cx="4929190" cy="214314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Муниципальная программа </a:t>
            </a:r>
            <a:b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«СОДЕРЖАНИЕ</a:t>
            </a:r>
            <a:r>
              <a:rPr kumimoji="0" lang="ru-RU" sz="2000" b="1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автодорог И БЕЗОПАСНОСТЬ ДОРОЖНОГО ДВИЖЕНИЯ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Корфовского городского поселения </a:t>
            </a:r>
            <a:b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на 2016-2018 годы»</a:t>
            </a:r>
            <a:endParaRPr kumimoji="0" lang="ru-RU" sz="20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10" descr="дорог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9376" y="4143380"/>
            <a:ext cx="4093218" cy="240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282" y="142852"/>
            <a:ext cx="8686800" cy="125729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Муниципальная программа</a:t>
            </a:r>
            <a:br>
              <a:rPr lang="ru-RU" sz="2000" dirty="0" smtClean="0"/>
            </a:br>
            <a:r>
              <a:rPr lang="ru-RU" sz="2000" dirty="0" smtClean="0"/>
              <a:t> «Развитие и поддержка малого и среднего предпринимательства в Корфовском городском поселении Хабаровского муниципального района Хабаровского края на 2016-2018 г</a:t>
            </a:r>
            <a:endParaRPr lang="ru-RU" sz="2000" dirty="0"/>
          </a:p>
        </p:txBody>
      </p:sp>
      <p:sp>
        <p:nvSpPr>
          <p:cNvPr id="7170" name="AutoShape 2" descr="http://nedelka.ucoz.com/_nw/8/7759196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http://nedelka.ucoz.com/_nw/8/7759196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4" name="AutoShape 6" descr="http://nedelka.ucoz.com/_nw/8/7759196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77591961.jpg"/>
          <p:cNvPicPr>
            <a:picLocks noChangeAspect="1"/>
          </p:cNvPicPr>
          <p:nvPr/>
        </p:nvPicPr>
        <p:blipFill>
          <a:blip r:embed="rId2" cstate="print"/>
          <a:srcRect l="14894"/>
          <a:stretch>
            <a:fillRect/>
          </a:stretch>
        </p:blipFill>
        <p:spPr>
          <a:xfrm>
            <a:off x="5535657" y="2214554"/>
            <a:ext cx="3465499" cy="40719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406" y="1452169"/>
            <a:ext cx="5929354" cy="463203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dirty="0" smtClean="0"/>
              <a:t>Цель программы создание благоприятных условий для устойчивого функционирования и развития малого и среднего предпринимательства </a:t>
            </a:r>
          </a:p>
          <a:p>
            <a:pPr>
              <a:spcBef>
                <a:spcPts val="600"/>
              </a:spcBef>
            </a:pPr>
            <a:r>
              <a:rPr lang="ru-RU" dirty="0" smtClean="0"/>
              <a:t>Задачи программы </a:t>
            </a:r>
          </a:p>
          <a:p>
            <a:pPr>
              <a:spcBef>
                <a:spcPts val="600"/>
              </a:spcBef>
              <a:buFont typeface="Wingdings" pitchFamily="2" charset="2"/>
              <a:buChar char="q"/>
            </a:pPr>
            <a:r>
              <a:rPr lang="ru-RU" dirty="0"/>
              <a:t>создание условий для начала </a:t>
            </a:r>
            <a:r>
              <a:rPr lang="ru-RU" dirty="0" smtClean="0"/>
              <a:t>предпринимательской деятельности</a:t>
            </a:r>
            <a:r>
              <a:rPr lang="ru-RU" dirty="0"/>
              <a:t>, развитие молодежного предпринимательства</a:t>
            </a:r>
            <a:r>
              <a:rPr lang="ru-RU" dirty="0" smtClean="0"/>
              <a:t>; </a:t>
            </a:r>
          </a:p>
          <a:p>
            <a:pPr>
              <a:spcBef>
                <a:spcPts val="600"/>
              </a:spcBef>
              <a:buFont typeface="Wingdings" pitchFamily="2" charset="2"/>
              <a:buChar char="q"/>
            </a:pPr>
            <a:r>
              <a:rPr lang="ru-RU" dirty="0"/>
              <a:t>развитие инфраструктуры поддержки малого и среднего предпринимательства</a:t>
            </a:r>
            <a:r>
              <a:rPr lang="ru-RU" dirty="0" smtClean="0"/>
              <a:t>; </a:t>
            </a:r>
          </a:p>
          <a:p>
            <a:pPr>
              <a:spcBef>
                <a:spcPts val="600"/>
              </a:spcBef>
              <a:buFont typeface="Wingdings" pitchFamily="2" charset="2"/>
              <a:buChar char="q"/>
            </a:pPr>
            <a:r>
              <a:rPr lang="ru-RU" dirty="0" smtClean="0"/>
              <a:t>совершенствование информационного, образовательного и аналитического обеспечения малого и среднего предпринимательства; </a:t>
            </a:r>
          </a:p>
          <a:p>
            <a:pPr>
              <a:spcBef>
                <a:spcPts val="600"/>
              </a:spcBef>
              <a:buFont typeface="Wingdings" pitchFamily="2" charset="2"/>
              <a:buChar char="q"/>
            </a:pPr>
            <a:r>
              <a:rPr lang="ru-RU"/>
              <a:t>формирование положительного имиджа предпринимательства, развитие делового сотрудничества бизнеса и власти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643998" cy="57150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i="1" dirty="0" smtClean="0"/>
              <a:t>МУНИЦИПАЛЬНЫЕ ПРОГРАММЫ В ЖИЛИЩНО-КОММУНАЛЬНОЙ СФЕРЕ, В ТОМ ЧИСЛЕ  В СФЕРЕ БЛАГОУСТРОЙСТВА</a:t>
            </a:r>
            <a:endParaRPr lang="ru-RU" sz="21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1038859"/>
            <a:ext cx="8643998" cy="4747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000" dirty="0" smtClean="0"/>
              <a:t> Муниципальная программа «Энергосбережение и повышение энергетической эффективности Корфовского городского поселения </a:t>
            </a:r>
            <a:br>
              <a:rPr lang="ru-RU" sz="2000" dirty="0" smtClean="0"/>
            </a:br>
            <a:r>
              <a:rPr lang="ru-RU" sz="2000" dirty="0" smtClean="0"/>
              <a:t>на 2016-2018 годы»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000" dirty="0" smtClean="0"/>
              <a:t> Муниципальная программа «Комплексное развитие систем коммунальной инфраструктуры Корфовского городского поселения</a:t>
            </a:r>
            <a:br>
              <a:rPr lang="ru-RU" sz="2000" dirty="0" smtClean="0"/>
            </a:br>
            <a:r>
              <a:rPr lang="ru-RU" sz="2000" dirty="0" smtClean="0"/>
              <a:t>на 2016-2018 года»</a:t>
            </a:r>
          </a:p>
          <a:p>
            <a:pPr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000" dirty="0" smtClean="0"/>
              <a:t> Муниципальная программа «Благоустройство территории Корфовского городского поселения на 2016-2018 года». В том числе:</a:t>
            </a:r>
          </a:p>
          <a:p>
            <a:pPr marL="360000">
              <a:spcBef>
                <a:spcPts val="300"/>
              </a:spcBef>
              <a:buFont typeface="Franklin Gothic Book" pitchFamily="34" charset="0"/>
              <a:buChar char="―"/>
            </a:pPr>
            <a:r>
              <a:rPr lang="ru-RU" sz="2000" dirty="0" smtClean="0"/>
              <a:t> приобретение саженцев, рассады;</a:t>
            </a:r>
          </a:p>
          <a:p>
            <a:pPr marL="360000">
              <a:spcBef>
                <a:spcPts val="300"/>
              </a:spcBef>
              <a:buFont typeface="Franklin Gothic Book" pitchFamily="34" charset="0"/>
              <a:buChar char="―"/>
            </a:pPr>
            <a:r>
              <a:rPr lang="ru-RU" sz="2000" dirty="0" smtClean="0"/>
              <a:t> организация и содержание мест захоронения;</a:t>
            </a:r>
          </a:p>
          <a:p>
            <a:pPr marL="360000">
              <a:spcBef>
                <a:spcPts val="300"/>
              </a:spcBef>
              <a:buFont typeface="Franklin Gothic Book" pitchFamily="34" charset="0"/>
              <a:buChar char="―"/>
            </a:pPr>
            <a:r>
              <a:rPr lang="ru-RU" sz="2000" dirty="0" smtClean="0"/>
              <a:t> благоустройство дворовых территорий (не включая асфальтирование), устройство детских и спортивных площадок, покос травы;</a:t>
            </a:r>
          </a:p>
          <a:p>
            <a:pPr marL="360000">
              <a:spcBef>
                <a:spcPts val="300"/>
              </a:spcBef>
              <a:buFont typeface="Franklin Gothic Book" pitchFamily="34" charset="0"/>
              <a:buChar char="―"/>
            </a:pPr>
            <a:r>
              <a:rPr lang="ru-RU" sz="2000" dirty="0" smtClean="0"/>
              <a:t> ликвидация несанкционированных свалок;</a:t>
            </a:r>
          </a:p>
          <a:p>
            <a:pPr marL="360000">
              <a:spcBef>
                <a:spcPts val="300"/>
              </a:spcBef>
              <a:buFont typeface="Franklin Gothic Book" pitchFamily="34" charset="0"/>
              <a:buChar char="―"/>
            </a:pPr>
            <a:r>
              <a:rPr lang="ru-RU" sz="2000" dirty="0" smtClean="0"/>
              <a:t> конкурс «На лучшую придомовую территорию».</a:t>
            </a:r>
            <a:endParaRPr lang="ru-RU" sz="2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1480" y="21429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Муниципальная программа </a:t>
            </a:r>
            <a:br>
              <a:rPr lang="ru-RU" sz="2400" dirty="0" smtClean="0"/>
            </a:br>
            <a:r>
              <a:rPr lang="ru-RU" sz="2400" dirty="0" smtClean="0"/>
              <a:t>«Доступная среда»  на 2016 - 2018 годы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1285860"/>
            <a:ext cx="8358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Целью программы является обеспечение доступа </a:t>
            </a:r>
            <a:r>
              <a:rPr lang="ru-RU" sz="2000" dirty="0" err="1" smtClean="0"/>
              <a:t>маломобильных</a:t>
            </a:r>
            <a:r>
              <a:rPr lang="ru-RU" sz="2000" dirty="0" smtClean="0"/>
              <a:t> групп населения к объектам социально-культурной сферы, </a:t>
            </a:r>
            <a:r>
              <a:rPr lang="ru-RU" sz="2000" smtClean="0"/>
              <a:t>в </a:t>
            </a:r>
            <a:r>
              <a:rPr lang="ru-RU" sz="2000" smtClean="0"/>
              <a:t>частности, </a:t>
            </a:r>
            <a:r>
              <a:rPr lang="ru-RU" sz="2000" dirty="0" smtClean="0"/>
              <a:t>строительство пандуса у Дома культуры</a:t>
            </a:r>
            <a:endParaRPr lang="ru-RU" sz="2000" dirty="0"/>
          </a:p>
        </p:txBody>
      </p:sp>
      <p:pic>
        <p:nvPicPr>
          <p:cNvPr id="6" name="Рисунок 5" descr="proektirovanie-dostupnoj-sredy-gosudarstvennaja-programm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516154"/>
            <a:ext cx="8267448" cy="405611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282" y="285750"/>
            <a:ext cx="8686800" cy="1271042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/>
              <a:t>Муниципальная программа </a:t>
            </a:r>
            <a:br>
              <a:rPr lang="ru-RU" sz="2200" dirty="0" smtClean="0"/>
            </a:br>
            <a:r>
              <a:rPr lang="ru-RU" sz="2200" dirty="0" smtClean="0"/>
              <a:t>«Строительство и реконструкция спортивных сооружений Корфовского городского поселения 2016-2018 годы» </a:t>
            </a:r>
            <a:endParaRPr lang="ru-RU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1785926"/>
            <a:ext cx="5143536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dirty="0" smtClean="0"/>
              <a:t>Задачи программы:</a:t>
            </a:r>
          </a:p>
          <a:p>
            <a:pPr>
              <a:spcBef>
                <a:spcPts val="600"/>
              </a:spcBef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en-US" dirty="0" err="1"/>
              <a:t>Развитие</a:t>
            </a:r>
            <a:r>
              <a:rPr lang="en-US" dirty="0"/>
              <a:t> </a:t>
            </a:r>
            <a:r>
              <a:rPr lang="en-US" dirty="0" err="1"/>
              <a:t>массовой</a:t>
            </a:r>
            <a:r>
              <a:rPr lang="en-US" dirty="0"/>
              <a:t> </a:t>
            </a:r>
            <a:r>
              <a:rPr lang="en-US" dirty="0" err="1"/>
              <a:t>физической</a:t>
            </a:r>
            <a:r>
              <a:rPr lang="en-US" dirty="0"/>
              <a:t> </a:t>
            </a:r>
            <a:r>
              <a:rPr lang="en-US" dirty="0" err="1"/>
              <a:t>культуры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территории</a:t>
            </a:r>
            <a:r>
              <a:rPr lang="en-US" dirty="0"/>
              <a:t> </a:t>
            </a:r>
            <a:r>
              <a:rPr lang="en-US" dirty="0" err="1"/>
              <a:t>Корфовского</a:t>
            </a:r>
            <a:r>
              <a:rPr lang="en-US" dirty="0"/>
              <a:t> </a:t>
            </a:r>
            <a:r>
              <a:rPr lang="en-US" dirty="0" err="1"/>
              <a:t>городского</a:t>
            </a:r>
            <a:r>
              <a:rPr lang="en-US" dirty="0"/>
              <a:t> </a:t>
            </a:r>
            <a:r>
              <a:rPr lang="en-US" dirty="0" err="1"/>
              <a:t>поселения</a:t>
            </a:r>
            <a:r>
              <a:rPr lang="en-US" dirty="0"/>
              <a:t> </a:t>
            </a:r>
            <a:r>
              <a:rPr lang="en-US" dirty="0" err="1"/>
              <a:t>посредством</a:t>
            </a:r>
            <a:r>
              <a:rPr lang="en-US" dirty="0"/>
              <a:t> </a:t>
            </a:r>
            <a:r>
              <a:rPr lang="en-US" dirty="0" err="1"/>
              <a:t>создания</a:t>
            </a:r>
            <a:r>
              <a:rPr lang="en-US" dirty="0"/>
              <a:t> </a:t>
            </a:r>
            <a:r>
              <a:rPr lang="en-US" dirty="0" err="1"/>
              <a:t>новых</a:t>
            </a:r>
            <a:r>
              <a:rPr lang="en-US" dirty="0"/>
              <a:t> </a:t>
            </a:r>
            <a:r>
              <a:rPr lang="en-US" dirty="0" err="1"/>
              <a:t>спортивных</a:t>
            </a:r>
            <a:r>
              <a:rPr lang="en-US" dirty="0"/>
              <a:t> </a:t>
            </a:r>
            <a:r>
              <a:rPr lang="en-US" dirty="0" err="1"/>
              <a:t>сооружений</a:t>
            </a:r>
            <a:r>
              <a:rPr lang="en-US" dirty="0"/>
              <a:t> и </a:t>
            </a:r>
            <a:r>
              <a:rPr lang="en-US" dirty="0" err="1"/>
              <a:t>объектов</a:t>
            </a:r>
            <a:r>
              <a:rPr lang="en-US" dirty="0"/>
              <a:t>, </a:t>
            </a:r>
            <a:r>
              <a:rPr lang="en-US" dirty="0" err="1"/>
              <a:t>восстановлением</a:t>
            </a:r>
            <a:r>
              <a:rPr lang="en-US" dirty="0"/>
              <a:t> </a:t>
            </a:r>
            <a:r>
              <a:rPr lang="en-US" dirty="0" err="1"/>
              <a:t>существующих</a:t>
            </a:r>
            <a:r>
              <a:rPr lang="en-US" dirty="0"/>
              <a:t> </a:t>
            </a:r>
            <a:r>
              <a:rPr lang="en-US" dirty="0" err="1"/>
              <a:t>объектов</a:t>
            </a:r>
            <a:r>
              <a:rPr lang="ru-RU" dirty="0" smtClean="0"/>
              <a:t>;</a:t>
            </a:r>
          </a:p>
          <a:p>
            <a:pPr>
              <a:spcBef>
                <a:spcPts val="600"/>
              </a:spcBef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en-US" dirty="0" err="1"/>
              <a:t>Повышение</a:t>
            </a:r>
            <a:r>
              <a:rPr lang="en-US" dirty="0"/>
              <a:t> </a:t>
            </a:r>
            <a:r>
              <a:rPr lang="en-US" dirty="0" err="1"/>
              <a:t>интереса</a:t>
            </a:r>
            <a:r>
              <a:rPr lang="en-US" dirty="0"/>
              <a:t> </a:t>
            </a:r>
            <a:r>
              <a:rPr lang="en-US" dirty="0" err="1"/>
              <a:t>населения</a:t>
            </a:r>
            <a:r>
              <a:rPr lang="en-US" dirty="0"/>
              <a:t> </a:t>
            </a:r>
            <a:r>
              <a:rPr lang="en-US" dirty="0" err="1"/>
              <a:t>Корфовского</a:t>
            </a:r>
            <a:r>
              <a:rPr lang="en-US" dirty="0"/>
              <a:t> </a:t>
            </a:r>
            <a:r>
              <a:rPr lang="en-US" dirty="0" err="1"/>
              <a:t>городского</a:t>
            </a:r>
            <a:r>
              <a:rPr lang="en-US" dirty="0"/>
              <a:t> </a:t>
            </a:r>
            <a:r>
              <a:rPr lang="en-US" dirty="0" err="1"/>
              <a:t>поселения</a:t>
            </a:r>
            <a:r>
              <a:rPr lang="en-US" dirty="0"/>
              <a:t>  к </a:t>
            </a:r>
            <a:r>
              <a:rPr lang="en-US" dirty="0" err="1"/>
              <a:t>занятиям</a:t>
            </a:r>
            <a:r>
              <a:rPr lang="en-US" dirty="0"/>
              <a:t> </a:t>
            </a:r>
            <a:r>
              <a:rPr lang="en-US" dirty="0" err="1"/>
              <a:t>физической</a:t>
            </a:r>
            <a:r>
              <a:rPr lang="en-US" dirty="0"/>
              <a:t> </a:t>
            </a:r>
            <a:r>
              <a:rPr lang="en-US" dirty="0" err="1"/>
              <a:t>культурой</a:t>
            </a:r>
            <a:r>
              <a:rPr lang="en-US" dirty="0"/>
              <a:t> и </a:t>
            </a:r>
            <a:r>
              <a:rPr lang="en-US" dirty="0" err="1"/>
              <a:t>спортом</a:t>
            </a:r>
            <a:r>
              <a:rPr lang="ru-RU" dirty="0" smtClean="0"/>
              <a:t>;</a:t>
            </a:r>
          </a:p>
          <a:p>
            <a:pPr>
              <a:spcBef>
                <a:spcPts val="600"/>
              </a:spcBef>
              <a:buFont typeface="Wingdings" pitchFamily="2" charset="2"/>
              <a:buChar char="q"/>
            </a:pPr>
            <a:r>
              <a:rPr lang="ru-RU" dirty="0" smtClean="0"/>
              <a:t>  </a:t>
            </a:r>
            <a:r>
              <a:rPr lang="en-US" dirty="0" err="1"/>
              <a:t>Борьба</a:t>
            </a:r>
            <a:r>
              <a:rPr lang="en-US" dirty="0"/>
              <a:t> с </a:t>
            </a:r>
            <a:r>
              <a:rPr lang="en-US" dirty="0" err="1"/>
              <a:t>совершением</a:t>
            </a:r>
            <a:r>
              <a:rPr lang="en-US" dirty="0"/>
              <a:t> </a:t>
            </a:r>
            <a:r>
              <a:rPr lang="en-US" dirty="0" err="1"/>
              <a:t>правонарушений</a:t>
            </a:r>
            <a:r>
              <a:rPr lang="en-US" dirty="0"/>
              <a:t>, </a:t>
            </a:r>
            <a:r>
              <a:rPr lang="en-US" dirty="0" err="1"/>
              <a:t>алкоголизмом</a:t>
            </a:r>
            <a:r>
              <a:rPr lang="en-US" dirty="0"/>
              <a:t> и </a:t>
            </a:r>
            <a:r>
              <a:rPr lang="en-US" dirty="0" err="1"/>
              <a:t>наркоманией</a:t>
            </a:r>
            <a:r>
              <a:rPr lang="en-US" dirty="0"/>
              <a:t> </a:t>
            </a:r>
            <a:r>
              <a:rPr lang="en-US" dirty="0" err="1"/>
              <a:t>посредством</a:t>
            </a:r>
            <a:r>
              <a:rPr lang="en-US" dirty="0"/>
              <a:t> </a:t>
            </a:r>
            <a:r>
              <a:rPr lang="en-US" dirty="0" err="1"/>
              <a:t>физической</a:t>
            </a:r>
            <a:r>
              <a:rPr lang="en-US" dirty="0"/>
              <a:t> </a:t>
            </a:r>
            <a:r>
              <a:rPr lang="en-US" dirty="0" err="1"/>
              <a:t>культуры</a:t>
            </a:r>
            <a:r>
              <a:rPr lang="en-US" dirty="0"/>
              <a:t> и </a:t>
            </a:r>
            <a:r>
              <a:rPr lang="en-US" dirty="0" err="1"/>
              <a:t>спорта</a:t>
            </a:r>
            <a:endParaRPr lang="ru-RU" dirty="0"/>
          </a:p>
        </p:txBody>
      </p:sp>
      <p:pic>
        <p:nvPicPr>
          <p:cNvPr id="6" name="Рисунок 5" descr="img-20150706142240-6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3577" y="5440273"/>
            <a:ext cx="3334407" cy="1417727"/>
          </a:xfrm>
          <a:prstGeom prst="rect">
            <a:avLst/>
          </a:prstGeom>
        </p:spPr>
      </p:pic>
      <p:pic>
        <p:nvPicPr>
          <p:cNvPr id="7" name="Рисунок 6" descr="ploshchad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4286256"/>
            <a:ext cx="3471917" cy="2308036"/>
          </a:xfrm>
          <a:prstGeom prst="rect">
            <a:avLst/>
          </a:prstGeom>
        </p:spPr>
      </p:pic>
      <p:pic>
        <p:nvPicPr>
          <p:cNvPr id="8" name="Рисунок 7" descr="392666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3535" y="1714488"/>
            <a:ext cx="3536183" cy="235745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14348" y="1357298"/>
            <a:ext cx="7858180" cy="1785950"/>
          </a:xfrm>
          <a:prstGeom prst="rect">
            <a:avLst/>
          </a:prstGeom>
          <a:noFill/>
        </p:spPr>
        <p:txBody>
          <a:bodyPr vert="horz" rtlCol="0" anchor="ctr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случае изменения параметров бюджета в течение года производится его корректировка в соответствии с Положением </a:t>
            </a:r>
            <a:br>
              <a:rPr lang="ru-RU" altLang="ru-RU" sz="1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1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 бюджетном процессе в Корфовском городском поселении Хабаровского муниципального района Хабаровского края", утверждённым решением Совета депутатов</a:t>
            </a:r>
            <a:r>
              <a:rPr lang="ru-RU" altLang="ru-RU" sz="1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1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Корфовского городского поселения </a:t>
            </a:r>
          </a:p>
          <a:p>
            <a:r>
              <a:rPr lang="ru-RU" altLang="ru-RU" sz="18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14/86  от  29 декабря 2014 года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3501008"/>
            <a:ext cx="792088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 ЗА ВНИМАНИЕ!</a:t>
            </a:r>
            <a:endParaRPr lang="ru-RU" sz="8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338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lbuh.ru/wp-content/uploads/2012/06/161771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5162" cy="622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360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412263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ru-RU" b="1" i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2100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образования и расходования денежных средств для решения задач и функций государства и местного самоуправления.</a:t>
            </a:r>
          </a:p>
          <a:p>
            <a:pPr>
              <a:lnSpc>
                <a:spcPct val="120000"/>
              </a:lnSpc>
            </a:pPr>
            <a:r>
              <a:rPr lang="x-none" sz="2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публично-правовое образование имеет свой БЮДЖЕТ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x-none" sz="2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</a:pP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Федерация - </a:t>
            </a:r>
            <a:r>
              <a:rPr lang="ru-RU" sz="2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бюджет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>
              <a:lnSpc>
                <a:spcPct val="120000"/>
              </a:lnSpc>
            </a:pP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Российской Федерации – </a:t>
            </a:r>
            <a:r>
              <a:rPr lang="ru-RU" sz="2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областной, краевой, республиканские бюджеты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lvl="0">
              <a:lnSpc>
                <a:spcPct val="120000"/>
              </a:lnSpc>
            </a:pP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районы, городские округа, городские и сельские поселения – </a:t>
            </a:r>
            <a:r>
              <a:rPr lang="ru-RU" sz="2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местные бюджеты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511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vlfin.ru/assets/uploads/%D0%A1%D1%85%D0%B5%D0%BC%D0%B0%20%D0%B1%D1%8E%D0%B4%D0%B6%D0%B5%D1%82%D0%B0-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15975"/>
            <a:ext cx="8344546" cy="5277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26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1830065"/>
            <a:ext cx="4191000" cy="426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28736"/>
            <a:ext cx="4343400" cy="4724400"/>
          </a:xfrm>
        </p:spPr>
        <p:txBody>
          <a:bodyPr>
            <a:normAutofit fontScale="55000" lnSpcReduction="20000"/>
          </a:bodyPr>
          <a:lstStyle/>
          <a:p>
            <a:endParaRPr lang="ru-RU" b="1" i="1" u="sng" dirty="0" smtClean="0"/>
          </a:p>
          <a:p>
            <a:endParaRPr lang="ru-RU" b="1" i="1" u="sng" dirty="0"/>
          </a:p>
          <a:p>
            <a:r>
              <a:rPr lang="ru-RU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 Корфовского городского поселения Хабаровского муниципального района Хабаровского края – поступающие в бюджет поселения денежные средства.</a:t>
            </a:r>
          </a:p>
          <a:p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 Корфовского городского поселения Хабаровского муниципального района Хабаровского края –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 из бюджета поселения денежные средства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x-none" b="1" i="1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</a:t>
            </a:r>
            <a:r>
              <a:rPr lang="x-none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расходов над доходами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x-none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его наличии при</a:t>
            </a:r>
            <a:r>
              <a:rPr lang="x-none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нимается решение об источниках покрытия дефицита: использовать имеющиеся остатки, взять в долг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(кредит).</a:t>
            </a:r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x-none" b="1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бюджета</a:t>
            </a:r>
            <a:r>
              <a:rPr lang="x-none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доходов над расходами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x-none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его наличии при</a:t>
            </a:r>
            <a:r>
              <a:rPr lang="x-none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нимается решение как использовать: накапливать резервы, остатки, погашать долг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553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1800" b="1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b="1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</a:t>
            </a:r>
            <a:r>
              <a:rPr lang="ru-RU" sz="1800" b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законодательно регламентированная деятельность по составлению и рассмотрению проекта бюджета, утверждению и исполнению бюджета, контролю за его исполнением, составлению, внешней проверке, рассмотрению и утверждению бюджетной отчётности.</a:t>
            </a:r>
            <a:r>
              <a:rPr lang="x-none" sz="18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4" name="Oval 27"/>
          <p:cNvSpPr>
            <a:spLocks noChangeArrowheads="1"/>
          </p:cNvSpPr>
          <p:nvPr/>
        </p:nvSpPr>
        <p:spPr bwMode="auto">
          <a:xfrm>
            <a:off x="3635375" y="3068638"/>
            <a:ext cx="2519363" cy="1512887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 dirty="0"/>
              <a:t>Бюджетный</a:t>
            </a:r>
          </a:p>
          <a:p>
            <a:pPr algn="ctr" eaLnBrk="1" hangingPunct="1"/>
            <a:r>
              <a:rPr lang="ru-RU" altLang="ru-RU" sz="2400" b="1" dirty="0"/>
              <a:t>процесс</a:t>
            </a:r>
          </a:p>
        </p:txBody>
      </p:sp>
      <p:sp>
        <p:nvSpPr>
          <p:cNvPr id="5" name="Oval 29"/>
          <p:cNvSpPr>
            <a:spLocks noChangeArrowheads="1"/>
          </p:cNvSpPr>
          <p:nvPr/>
        </p:nvSpPr>
        <p:spPr bwMode="auto">
          <a:xfrm>
            <a:off x="755650" y="2133600"/>
            <a:ext cx="2736850" cy="1584325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Утверждение </a:t>
            </a:r>
          </a:p>
          <a:p>
            <a:pPr algn="ctr" eaLnBrk="1" hangingPunct="1"/>
            <a:r>
              <a:rPr lang="ru-RU" altLang="ru-RU" dirty="0"/>
              <a:t>отчёта об исполнении</a:t>
            </a:r>
          </a:p>
          <a:p>
            <a:pPr algn="ctr" eaLnBrk="1" hangingPunct="1"/>
            <a:r>
              <a:rPr lang="ru-RU" altLang="ru-RU" dirty="0"/>
              <a:t> бюджета </a:t>
            </a:r>
          </a:p>
          <a:p>
            <a:pPr algn="ctr" eaLnBrk="1" hangingPunct="1"/>
            <a:r>
              <a:rPr lang="ru-RU" altLang="ru-RU" dirty="0"/>
              <a:t>предыдущего года</a:t>
            </a:r>
          </a:p>
        </p:txBody>
      </p:sp>
      <p:sp>
        <p:nvSpPr>
          <p:cNvPr id="6" name="Oval 30"/>
          <p:cNvSpPr>
            <a:spLocks noChangeArrowheads="1"/>
          </p:cNvSpPr>
          <p:nvPr/>
        </p:nvSpPr>
        <p:spPr bwMode="auto">
          <a:xfrm>
            <a:off x="971550" y="4005263"/>
            <a:ext cx="2665413" cy="15113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Формирование</a:t>
            </a:r>
          </a:p>
          <a:p>
            <a:pPr algn="ctr" eaLnBrk="1" hangingPunct="1"/>
            <a:r>
              <a:rPr lang="ru-RU" altLang="ru-RU" dirty="0"/>
              <a:t>отчёта об исполнении</a:t>
            </a:r>
          </a:p>
          <a:p>
            <a:pPr algn="ctr" eaLnBrk="1" hangingPunct="1"/>
            <a:r>
              <a:rPr lang="ru-RU" altLang="ru-RU" dirty="0"/>
              <a:t>бюджета </a:t>
            </a:r>
          </a:p>
          <a:p>
            <a:pPr algn="ctr" eaLnBrk="1" hangingPunct="1"/>
            <a:r>
              <a:rPr lang="ru-RU" altLang="ru-RU" dirty="0"/>
              <a:t>предыдущего года</a:t>
            </a:r>
          </a:p>
        </p:txBody>
      </p:sp>
      <p:sp>
        <p:nvSpPr>
          <p:cNvPr id="7" name="Oval 31"/>
          <p:cNvSpPr>
            <a:spLocks noChangeArrowheads="1"/>
          </p:cNvSpPr>
          <p:nvPr/>
        </p:nvSpPr>
        <p:spPr bwMode="auto">
          <a:xfrm>
            <a:off x="3563938" y="4941888"/>
            <a:ext cx="2952750" cy="12954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Исполнение </a:t>
            </a:r>
          </a:p>
          <a:p>
            <a:pPr algn="ctr" eaLnBrk="1" hangingPunct="1"/>
            <a:r>
              <a:rPr lang="ru-RU" altLang="ru-RU" dirty="0"/>
              <a:t>бюджета </a:t>
            </a:r>
          </a:p>
          <a:p>
            <a:pPr algn="ctr" eaLnBrk="1" hangingPunct="1"/>
            <a:r>
              <a:rPr lang="ru-RU" altLang="ru-RU" dirty="0"/>
              <a:t>в текущем году</a:t>
            </a:r>
          </a:p>
        </p:txBody>
      </p:sp>
      <p:sp>
        <p:nvSpPr>
          <p:cNvPr id="8" name="Oval 32"/>
          <p:cNvSpPr>
            <a:spLocks noChangeArrowheads="1"/>
          </p:cNvSpPr>
          <p:nvPr/>
        </p:nvSpPr>
        <p:spPr bwMode="auto">
          <a:xfrm>
            <a:off x="6300788" y="4005263"/>
            <a:ext cx="2520950" cy="1439862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Утверждение </a:t>
            </a:r>
          </a:p>
          <a:p>
            <a:pPr algn="ctr" eaLnBrk="1" hangingPunct="1"/>
            <a:r>
              <a:rPr lang="ru-RU" altLang="ru-RU" dirty="0"/>
              <a:t>бюджета</a:t>
            </a:r>
          </a:p>
          <a:p>
            <a:pPr algn="ctr" eaLnBrk="1" hangingPunct="1"/>
            <a:r>
              <a:rPr lang="ru-RU" altLang="ru-RU" dirty="0"/>
              <a:t>очередного года</a:t>
            </a:r>
          </a:p>
        </p:txBody>
      </p:sp>
      <p:sp>
        <p:nvSpPr>
          <p:cNvPr id="9" name="Oval 33"/>
          <p:cNvSpPr>
            <a:spLocks noChangeArrowheads="1"/>
          </p:cNvSpPr>
          <p:nvPr/>
        </p:nvSpPr>
        <p:spPr bwMode="auto">
          <a:xfrm>
            <a:off x="6227763" y="2276475"/>
            <a:ext cx="2447925" cy="1439863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Рассмотрение</a:t>
            </a:r>
          </a:p>
          <a:p>
            <a:pPr algn="ctr" eaLnBrk="1" hangingPunct="1"/>
            <a:r>
              <a:rPr lang="ru-RU" altLang="ru-RU" dirty="0"/>
              <a:t>проекта бюджета</a:t>
            </a:r>
          </a:p>
          <a:p>
            <a:pPr algn="ctr" eaLnBrk="1" hangingPunct="1"/>
            <a:r>
              <a:rPr lang="ru-RU" altLang="ru-RU" dirty="0"/>
              <a:t>очередного года</a:t>
            </a:r>
          </a:p>
        </p:txBody>
      </p:sp>
      <p:sp>
        <p:nvSpPr>
          <p:cNvPr id="10" name="Oval 34"/>
          <p:cNvSpPr>
            <a:spLocks noChangeArrowheads="1"/>
          </p:cNvSpPr>
          <p:nvPr/>
        </p:nvSpPr>
        <p:spPr bwMode="auto">
          <a:xfrm>
            <a:off x="3419475" y="1557338"/>
            <a:ext cx="2736850" cy="129540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/>
              <a:t>Составление </a:t>
            </a:r>
          </a:p>
          <a:p>
            <a:pPr algn="ctr" eaLnBrk="1" hangingPunct="1"/>
            <a:r>
              <a:rPr lang="ru-RU" altLang="ru-RU" dirty="0"/>
              <a:t>проекта бюджета</a:t>
            </a:r>
          </a:p>
          <a:p>
            <a:pPr algn="ctr" eaLnBrk="1" hangingPunct="1"/>
            <a:r>
              <a:rPr lang="ru-RU" altLang="ru-RU" dirty="0"/>
              <a:t> очередного года</a:t>
            </a:r>
          </a:p>
        </p:txBody>
      </p:sp>
      <p:sp>
        <p:nvSpPr>
          <p:cNvPr id="11" name="Line 35"/>
          <p:cNvSpPr>
            <a:spLocks noChangeShapeType="1"/>
          </p:cNvSpPr>
          <p:nvPr/>
        </p:nvSpPr>
        <p:spPr bwMode="auto">
          <a:xfrm>
            <a:off x="3419475" y="3213100"/>
            <a:ext cx="360363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Line 36"/>
          <p:cNvSpPr>
            <a:spLocks noChangeShapeType="1"/>
          </p:cNvSpPr>
          <p:nvPr/>
        </p:nvSpPr>
        <p:spPr bwMode="auto">
          <a:xfrm>
            <a:off x="4787900" y="28527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Line 37"/>
          <p:cNvSpPr>
            <a:spLocks noChangeShapeType="1"/>
          </p:cNvSpPr>
          <p:nvPr/>
        </p:nvSpPr>
        <p:spPr bwMode="auto">
          <a:xfrm flipV="1">
            <a:off x="6084888" y="3357563"/>
            <a:ext cx="2873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Line 38"/>
          <p:cNvSpPr>
            <a:spLocks noChangeShapeType="1"/>
          </p:cNvSpPr>
          <p:nvPr/>
        </p:nvSpPr>
        <p:spPr bwMode="auto">
          <a:xfrm flipH="1">
            <a:off x="3419475" y="4076700"/>
            <a:ext cx="2889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Line 39"/>
          <p:cNvSpPr>
            <a:spLocks noChangeShapeType="1"/>
          </p:cNvSpPr>
          <p:nvPr/>
        </p:nvSpPr>
        <p:spPr bwMode="auto">
          <a:xfrm>
            <a:off x="4859338" y="458152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Line 40"/>
          <p:cNvSpPr>
            <a:spLocks noChangeShapeType="1"/>
          </p:cNvSpPr>
          <p:nvPr/>
        </p:nvSpPr>
        <p:spPr bwMode="auto">
          <a:xfrm>
            <a:off x="6011863" y="4149725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AutoShape 49"/>
          <p:cNvSpPr>
            <a:spLocks noChangeArrowheads="1"/>
          </p:cNvSpPr>
          <p:nvPr/>
        </p:nvSpPr>
        <p:spPr bwMode="auto">
          <a:xfrm>
            <a:off x="8604250" y="3284538"/>
            <a:ext cx="360363" cy="1152525"/>
          </a:xfrm>
          <a:prstGeom prst="curvedLeftArrow">
            <a:avLst>
              <a:gd name="adj1" fmla="val 61314"/>
              <a:gd name="adj2" fmla="val 125279"/>
              <a:gd name="adj3" fmla="val 33333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8" name="AutoShape 52"/>
          <p:cNvSpPr>
            <a:spLocks noChangeArrowheads="1"/>
          </p:cNvSpPr>
          <p:nvPr/>
        </p:nvSpPr>
        <p:spPr bwMode="auto">
          <a:xfrm rot="21000000">
            <a:off x="2700338" y="1773238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9" name="AutoShape 53"/>
          <p:cNvSpPr>
            <a:spLocks noChangeArrowheads="1"/>
          </p:cNvSpPr>
          <p:nvPr/>
        </p:nvSpPr>
        <p:spPr bwMode="auto">
          <a:xfrm rot="1200000">
            <a:off x="6227763" y="1916113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0" name="AutoShape 55"/>
          <p:cNvSpPr>
            <a:spLocks noChangeArrowheads="1"/>
          </p:cNvSpPr>
          <p:nvPr/>
        </p:nvSpPr>
        <p:spPr bwMode="auto">
          <a:xfrm rot="9600000">
            <a:off x="6516688" y="5445125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1" name="AutoShape 56"/>
          <p:cNvSpPr>
            <a:spLocks noChangeArrowheads="1"/>
          </p:cNvSpPr>
          <p:nvPr/>
        </p:nvSpPr>
        <p:spPr bwMode="auto">
          <a:xfrm rot="12000000">
            <a:off x="2843213" y="5445125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2" name="AutoShape 58"/>
          <p:cNvSpPr>
            <a:spLocks noChangeArrowheads="1"/>
          </p:cNvSpPr>
          <p:nvPr/>
        </p:nvSpPr>
        <p:spPr bwMode="auto">
          <a:xfrm rot="16200000">
            <a:off x="215106" y="3680620"/>
            <a:ext cx="1152525" cy="360362"/>
          </a:xfrm>
          <a:prstGeom prst="curvedDownArrow">
            <a:avLst>
              <a:gd name="adj1" fmla="val 63965"/>
              <a:gd name="adj2" fmla="val 127930"/>
              <a:gd name="adj3" fmla="val 33333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419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публичные слуша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0825" y="4204976"/>
            <a:ext cx="3463919" cy="2478399"/>
          </a:xfrm>
          <a:prstGeom prst="rect">
            <a:avLst/>
          </a:prstGeom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7170" name="Picture 2" descr="ANd9GcQUOFnWck6Zdu4Icj3J8vpq53AENRbM9wXp0CyVohQ3AI-8w0l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285728"/>
            <a:ext cx="3038238" cy="2660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467544" y="3064810"/>
            <a:ext cx="797463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житель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Корфовского городского поселения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принять участие в обсуждении проекта бюджета</a:t>
            </a:r>
          </a:p>
          <a:p>
            <a:pPr algn="ctr" eaLnBrk="1" hangingPunct="1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отчёта </a:t>
            </a: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исполнении</a:t>
            </a:r>
          </a:p>
        </p:txBody>
      </p:sp>
    </p:spTree>
    <p:extLst>
      <p:ext uri="{BB962C8B-B14F-4D97-AF65-F5344CB8AC3E}">
        <p14:creationId xmlns:p14="http://schemas.microsoft.com/office/powerpoint/2010/main" val="369044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62358"/>
            <a:ext cx="8064896" cy="6167038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>
              <a:lnSpc>
                <a:spcPct val="120000"/>
              </a:lnSpc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Корфовского городского поселения Хабаровского муниципального района Хабаровского края разработан на основе следующих правовых актов и документов:</a:t>
            </a:r>
          </a:p>
          <a:p>
            <a:pPr algn="just">
              <a:lnSpc>
                <a:spcPct val="120000"/>
              </a:lnSpc>
            </a:pPr>
            <a:r>
              <a:rPr lang="ru-RU" sz="3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Бюджетный кодекс Российской Федерации; Указ Президента РФ от 07.05.2012 г. № 601 «Об основных направлениях совершенствования системы государственного управления»; </a:t>
            </a:r>
          </a:p>
          <a:p>
            <a:pPr algn="just">
              <a:lnSpc>
                <a:spcPct val="120000"/>
              </a:lnSpc>
            </a:pPr>
            <a:r>
              <a:rPr lang="ru-RU" sz="3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Корфовского городского поселения на 2016 год и на плановый период 2017 и 2018 годов;</a:t>
            </a:r>
          </a:p>
          <a:p>
            <a:pPr algn="just">
              <a:lnSpc>
                <a:spcPct val="120000"/>
              </a:lnSpc>
            </a:pPr>
            <a:r>
              <a:rPr lang="ru-RU" sz="3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Приказ Министерства финансов Российской Федерации от 01.07.2013 г. № 65н «Об утверждении Указаний о порядке применения бюджетной классификации Российской Федерации»; </a:t>
            </a:r>
          </a:p>
          <a:p>
            <a:pPr algn="just">
              <a:lnSpc>
                <a:spcPct val="120000"/>
              </a:lnSpc>
            </a:pPr>
            <a:r>
              <a:rPr lang="ru-RU" sz="3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Решение Совета депутатов Корфовского городского поселения от  29.12.2014 № 14/86  «Об утверждении Положения о бюджетном процессе в Корфовском городском поселении»;</a:t>
            </a:r>
          </a:p>
          <a:p>
            <a:pPr algn="just">
              <a:lnSpc>
                <a:spcPct val="120000"/>
              </a:lnSpc>
            </a:pPr>
            <a:r>
              <a:rPr lang="ru-RU" sz="3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Программа социально-экономического развития Корфовского городского поселения на 2017 год.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ru-RU" sz="3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3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Корфовского городского поселения Хабаровского муниципального района Хабаровского края на 2017 год принят решением Совета депутатов Корфовского городского поселения Хабаровского муниципального района Хабаровского края 22.12.2016 № 40/210. В феврале 2017 года были внесены изменения в бюджет на 2017 год решением Совета депутатов Корфовского городского поселения </a:t>
            </a:r>
            <a:r>
              <a:rPr lang="en-US" sz="3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16.02.2017 № 43/218</a:t>
            </a:r>
            <a:r>
              <a:rPr lang="ru-RU" sz="3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	</a:t>
            </a:r>
            <a:endParaRPr lang="ru-RU" sz="3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67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1611</TotalTime>
  <Words>1755</Words>
  <Application>Microsoft Office PowerPoint</Application>
  <PresentationFormat>Экран (4:3)</PresentationFormat>
  <Paragraphs>347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Трек</vt:lpstr>
      <vt:lpstr>Презентация PowerPoint</vt:lpstr>
      <vt:lpstr>Уважаемые жители  КОРФОВСКОГО ГОРОДСКОГО поселения!</vt:lpstr>
      <vt:lpstr>Презентация PowerPoint</vt:lpstr>
      <vt:lpstr>Презентация PowerPoint</vt:lpstr>
      <vt:lpstr>Презентация PowerPoint</vt:lpstr>
      <vt:lpstr>Презентация PowerPoint</vt:lpstr>
      <vt:lpstr>    Бюджетный процесс – законодательно регламентированная деятельность по составлению и рассмотрению проекта бюджета, утверждению и исполнению бюджета, контролю за его исполнением, составлению, внешней проверке, рассмотрению и утверждению бюджетной отчётности.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Муниципальная программа  «Обеспечение пожарной безопасности на территории Корфовского городского поселения  на период 2015-2018 годы»  </vt:lpstr>
      <vt:lpstr>Муниципальная программа мероприятий по профилактике терроризма и экстремизма, а также минимизации и (или) ликвидации последствий проявления терроризма и экстремизма на территории Корфовского городского поселения на период 2016-2018 годы</vt:lpstr>
      <vt:lpstr>Презентация PowerPoint</vt:lpstr>
      <vt:lpstr>Муниципальная программа «Ремонт дворовых территорий многоквартирных домов, проездов к дворовым территориям Корфовского городского поселения Хабаровского муниципального района Хабаровского края на 2017 год</vt:lpstr>
      <vt:lpstr>Муниципальная программа  «Содержание автодорог и безопасность дорожного движения  Корфовского городского поселения  на 2016-2018 годы»</vt:lpstr>
      <vt:lpstr>Муниципальная программа  «Развитие и поддержка малого и среднего предпринимательства в Корфовском городском поселении Хабаровского муниципального района Хабаровского края на 2016-2018 г</vt:lpstr>
      <vt:lpstr>Презентация PowerPoint</vt:lpstr>
      <vt:lpstr>Муниципальная программа  «Доступная среда»  на 2016 - 2018 годы</vt:lpstr>
      <vt:lpstr>Муниципальная программа  «Строительство и реконструкция спортивных сооружений Корфовского городского поселения 2016-2018 годы»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Бухгалтерия 1</cp:lastModifiedBy>
  <cp:revision>269</cp:revision>
  <cp:lastPrinted>2017-02-27T14:27:09Z</cp:lastPrinted>
  <dcterms:created xsi:type="dcterms:W3CDTF">2014-05-12T16:47:43Z</dcterms:created>
  <dcterms:modified xsi:type="dcterms:W3CDTF">2017-05-15T05:52:09Z</dcterms:modified>
</cp:coreProperties>
</file>