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9" r:id="rId4"/>
    <p:sldId id="261" r:id="rId5"/>
    <p:sldId id="265" r:id="rId6"/>
    <p:sldId id="258" r:id="rId7"/>
    <p:sldId id="259" r:id="rId8"/>
    <p:sldId id="266" r:id="rId9"/>
    <p:sldId id="267" r:id="rId10"/>
    <p:sldId id="263" r:id="rId11"/>
    <p:sldId id="270" r:id="rId12"/>
    <p:sldId id="271" r:id="rId13"/>
    <p:sldId id="275" r:id="rId14"/>
    <p:sldId id="272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655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Корфовское городское поселение Хабаровского муниципального района Хабаровского края  </a:t>
            </a:r>
            <a:endParaRPr lang="ru-RU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743913"/>
            <a:ext cx="7674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Franklin Gothic Demi" pitchFamily="34" charset="0"/>
                <a:cs typeface="Times New Roman" pitchFamily="18" charset="0"/>
              </a:rPr>
              <a:t>Анализ инвестиционного потенциала территории </a:t>
            </a:r>
          </a:p>
          <a:p>
            <a:r>
              <a:rPr lang="ru-RU" sz="3600" b="1" dirty="0" smtClean="0">
                <a:latin typeface="Franklin Gothic Demi" pitchFamily="34" charset="0"/>
                <a:cs typeface="Times New Roman" pitchFamily="18" charset="0"/>
              </a:rPr>
              <a:t>поселка Корфовский </a:t>
            </a:r>
            <a:endParaRPr lang="en-US" sz="3600" b="1" dirty="0" smtClean="0">
              <a:latin typeface="Franklin Gothic Demi" pitchFamily="34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Franklin Gothic Demi" pitchFamily="34" charset="0"/>
                <a:cs typeface="Times New Roman" pitchFamily="18" charset="0"/>
              </a:rPr>
              <a:t>Хабаровского </a:t>
            </a:r>
            <a:r>
              <a:rPr lang="ru-RU" sz="3600" b="1" dirty="0" smtClean="0">
                <a:latin typeface="Franklin Gothic Demi" pitchFamily="34" charset="0"/>
                <a:cs typeface="Times New Roman" pitchFamily="18" charset="0"/>
              </a:rPr>
              <a:t>края</a:t>
            </a:r>
            <a:endParaRPr lang="ru-RU" sz="3600" b="1" dirty="0">
              <a:latin typeface="Franklin Gothic Demi" pitchFamily="34" charset="0"/>
              <a:cs typeface="Times New Roman" pitchFamily="18" charset="0"/>
            </a:endParaRPr>
          </a:p>
        </p:txBody>
      </p:sp>
      <p:pic>
        <p:nvPicPr>
          <p:cNvPr id="1027" name="Picture 3" descr="C:\Users\ACER\Desktop\КГП. Оценка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5085184"/>
            <a:ext cx="1985760" cy="16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3602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Franklin Gothic Demi" pitchFamily="34" charset="0"/>
              </a:rPr>
              <a:t>SWOT</a:t>
            </a:r>
            <a:r>
              <a:rPr lang="ru-RU" sz="2500" dirty="0" smtClean="0">
                <a:latin typeface="Franklin Gothic Demi" pitchFamily="34" charset="0"/>
              </a:rPr>
              <a:t>-анализ населенного пункта</a:t>
            </a:r>
            <a:r>
              <a:rPr lang="en-US" sz="2500" dirty="0" smtClean="0">
                <a:latin typeface="Franklin Gothic Demi" pitchFamily="34" charset="0"/>
              </a:rPr>
              <a:t> (</a:t>
            </a:r>
            <a:r>
              <a:rPr lang="ru-RU" sz="2500" dirty="0" smtClean="0">
                <a:latin typeface="Franklin Gothic Demi" pitchFamily="34" charset="0"/>
              </a:rPr>
              <a:t>поселок Корфовский)</a:t>
            </a:r>
          </a:p>
          <a:p>
            <a:endParaRPr lang="ru-RU" sz="2500" dirty="0">
              <a:latin typeface="Franklin Gothic Dem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11150"/>
              </p:ext>
            </p:extLst>
          </p:nvPr>
        </p:nvGraphicFramePr>
        <p:xfrm>
          <a:off x="1" y="746302"/>
          <a:ext cx="9108504" cy="611169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95523"/>
                <a:gridCol w="281213"/>
                <a:gridCol w="4431768"/>
              </a:tblGrid>
              <a:tr h="533858"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rgbClr val="FFC000"/>
                          </a:solidFill>
                          <a:effectLst/>
                        </a:rPr>
                        <a:t>Strengths </a:t>
                      </a:r>
                      <a:r>
                        <a:rPr lang="ru-RU" sz="2000" u="none" baseline="0" dirty="0" smtClean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000" u="none" dirty="0" smtClean="0">
                          <a:solidFill>
                            <a:srgbClr val="FFC000"/>
                          </a:solidFill>
                          <a:effectLst/>
                        </a:rPr>
                        <a:t>(</a:t>
                      </a:r>
                      <a:r>
                        <a:rPr lang="ru-RU" sz="2000" u="none" dirty="0" smtClean="0">
                          <a:solidFill>
                            <a:srgbClr val="FFC000"/>
                          </a:solidFill>
                          <a:effectLst/>
                        </a:rPr>
                        <a:t>сильные стороны)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u="none" dirty="0" smtClean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rgbClr val="FFC000"/>
                          </a:solidFill>
                          <a:effectLst/>
                        </a:rPr>
                        <a:t>Weaknesses </a:t>
                      </a:r>
                      <a:r>
                        <a:rPr lang="en-US" sz="2000" u="none" dirty="0" smtClean="0">
                          <a:solidFill>
                            <a:srgbClr val="FFC000"/>
                          </a:solidFill>
                          <a:effectLst/>
                        </a:rPr>
                        <a:t>(</a:t>
                      </a:r>
                      <a:r>
                        <a:rPr lang="ru-RU" sz="2000" u="none" dirty="0" smtClean="0">
                          <a:solidFill>
                            <a:srgbClr val="FFC000"/>
                          </a:solidFill>
                          <a:effectLst/>
                        </a:rPr>
                        <a:t>слабые стороны)</a:t>
                      </a:r>
                      <a:endParaRPr lang="ru-RU" sz="2000" u="none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99398">
                <a:tc>
                  <a:txBody>
                    <a:bodyPr/>
                    <a:lstStyle/>
                    <a:p>
                      <a:r>
                        <a:rPr lang="ru-RU" sz="1500" u="none" dirty="0" smtClean="0"/>
                        <a:t>1. Наличие свободных земельных участков</a:t>
                      </a:r>
                      <a:r>
                        <a:rPr lang="ru-RU" sz="1500" u="none" baseline="0" dirty="0" smtClean="0"/>
                        <a:t> (общей площадью 55 гектар) с обустроенным проездом для размещения производственных комплексов и мощностей.</a:t>
                      </a:r>
                    </a:p>
                    <a:p>
                      <a:endParaRPr lang="ru-RU" sz="1500" u="none" dirty="0" smtClean="0"/>
                    </a:p>
                    <a:p>
                      <a:r>
                        <a:rPr lang="ru-RU" sz="1500" u="none" dirty="0" smtClean="0"/>
                        <a:t>2.</a:t>
                      </a:r>
                      <a:r>
                        <a:rPr lang="ru-RU" sz="1500" u="none" baseline="0" dirty="0" smtClean="0"/>
                        <a:t> </a:t>
                      </a:r>
                      <a:r>
                        <a:rPr lang="ru-RU" sz="1500" u="none" dirty="0" smtClean="0"/>
                        <a:t>Выгодное расположение населенного пункта на </a:t>
                      </a:r>
                      <a:r>
                        <a:rPr lang="ru-RU" sz="1500" u="none" baseline="0" dirty="0" smtClean="0"/>
                        <a:t>пересечении стратегических транспортных магистралей (авто и железнодорожных), соединяющих крупные региональные центры Дальнего Востока России.</a:t>
                      </a:r>
                    </a:p>
                    <a:p>
                      <a:endParaRPr lang="ru-RU" sz="1500" u="none" baseline="0" dirty="0" smtClean="0"/>
                    </a:p>
                    <a:p>
                      <a:r>
                        <a:rPr lang="ru-RU" sz="1500" u="none" dirty="0" smtClean="0"/>
                        <a:t>3. Наличие на территории населенного пункта крупной сырьевой базы  строительного камня (каменного карьера), используемого при производстве производных строительных материалов (кирпич, туфоблок, тротуарная</a:t>
                      </a:r>
                      <a:r>
                        <a:rPr lang="ru-RU" sz="1500" u="none" baseline="0" dirty="0" smtClean="0"/>
                        <a:t> плитка)</a:t>
                      </a:r>
                    </a:p>
                    <a:p>
                      <a:endParaRPr lang="ru-RU" sz="1500" u="none" dirty="0" smtClean="0"/>
                    </a:p>
                    <a:p>
                      <a:r>
                        <a:rPr lang="ru-RU" sz="1500" u="none" dirty="0" smtClean="0"/>
                        <a:t>4. Обеспеченность территории компактно расположенными объектами коммунальной инфраструктуры достаточной мощности, необходимых для организации</a:t>
                      </a:r>
                      <a:r>
                        <a:rPr lang="ru-RU" sz="1500" u="none" baseline="0" dirty="0" smtClean="0"/>
                        <a:t> бесперебойного функционирования производственных комплексов.</a:t>
                      </a:r>
                      <a:endParaRPr lang="ru-RU" sz="1500" b="1" u="none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500" b="1" u="none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none" dirty="0" smtClean="0"/>
                        <a:t>1. Высокая стоимость капитального строительства производственных помещений, технологического присоединения к сетям коммунальной</a:t>
                      </a:r>
                      <a:r>
                        <a:rPr lang="ru-RU" sz="1600" u="none" baseline="0" dirty="0" smtClean="0"/>
                        <a:t> инфраструктуры;</a:t>
                      </a:r>
                    </a:p>
                    <a:p>
                      <a:endParaRPr lang="ru-RU" sz="1600" u="none" baseline="0" dirty="0" smtClean="0"/>
                    </a:p>
                    <a:p>
                      <a:r>
                        <a:rPr lang="ru-RU" sz="1600" u="none" dirty="0" smtClean="0"/>
                        <a:t>2. Высокая  энергоемкость  и  материалоемкость производства на территории населенного пункта;</a:t>
                      </a:r>
                    </a:p>
                    <a:p>
                      <a:endParaRPr lang="ru-RU" sz="1600" u="none" dirty="0" smtClean="0"/>
                    </a:p>
                    <a:p>
                      <a:r>
                        <a:rPr lang="ru-RU" sz="1600" u="none" dirty="0" smtClean="0"/>
                        <a:t>3.</a:t>
                      </a:r>
                      <a:r>
                        <a:rPr lang="ru-RU" sz="1600" u="none" baseline="0" dirty="0" smtClean="0"/>
                        <a:t> </a:t>
                      </a:r>
                      <a:r>
                        <a:rPr lang="ru-RU" sz="1600" u="none" dirty="0" smtClean="0"/>
                        <a:t>Отсутствие</a:t>
                      </a:r>
                      <a:r>
                        <a:rPr lang="ru-RU" sz="1600" u="none" baseline="0" dirty="0" smtClean="0"/>
                        <a:t> на территории населенного пункта образовательных учреждений для подготовки </a:t>
                      </a:r>
                      <a:r>
                        <a:rPr lang="ru-RU" sz="1600" u="none" dirty="0" smtClean="0"/>
                        <a:t>квалифицированных</a:t>
                      </a:r>
                      <a:r>
                        <a:rPr lang="ru-RU" sz="1600" u="none" baseline="0" dirty="0" smtClean="0"/>
                        <a:t> кадров</a:t>
                      </a:r>
                      <a:endParaRPr lang="ru-RU" sz="1600" u="none" dirty="0" smtClean="0"/>
                    </a:p>
                    <a:p>
                      <a:endParaRPr lang="ru-RU" sz="1600" u="none" dirty="0" smtClean="0"/>
                    </a:p>
                    <a:p>
                      <a:r>
                        <a:rPr lang="ru-RU" sz="1600" u="none" dirty="0" smtClean="0"/>
                        <a:t>4. Отсутствие на территории населенного пункта специализированных инвестиционных зон (площадок), предусматривающих</a:t>
                      </a:r>
                      <a:r>
                        <a:rPr lang="ru-RU" sz="1600" u="none" baseline="0" dirty="0" smtClean="0"/>
                        <a:t> предоставление дополнительных государственных преференций предприятиям-инвесторам</a:t>
                      </a:r>
                      <a:endParaRPr lang="ru-RU" sz="1600" b="1" u="none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23528" y="692696"/>
            <a:ext cx="83602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23528" y="692696"/>
            <a:ext cx="83602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0817" y="106821"/>
            <a:ext cx="8352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Franklin Gothic Demi" pitchFamily="34" charset="0"/>
              </a:rPr>
              <a:t>SWOT</a:t>
            </a:r>
            <a:r>
              <a:rPr lang="ru-RU" sz="2500" dirty="0" smtClean="0">
                <a:latin typeface="Franklin Gothic Demi" pitchFamily="34" charset="0"/>
              </a:rPr>
              <a:t>-анализ населенного пункта</a:t>
            </a:r>
            <a:r>
              <a:rPr lang="en-US" sz="2500" dirty="0" smtClean="0">
                <a:latin typeface="Franklin Gothic Demi" pitchFamily="34" charset="0"/>
              </a:rPr>
              <a:t> (</a:t>
            </a:r>
            <a:r>
              <a:rPr lang="ru-RU" sz="2500" dirty="0" smtClean="0">
                <a:latin typeface="Franklin Gothic Demi" pitchFamily="34" charset="0"/>
              </a:rPr>
              <a:t>поселок Корфовский)</a:t>
            </a:r>
          </a:p>
          <a:p>
            <a:endParaRPr lang="ru-RU" sz="2500" dirty="0">
              <a:latin typeface="Franklin Gothic Dem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385517"/>
              </p:ext>
            </p:extLst>
          </p:nvPr>
        </p:nvGraphicFramePr>
        <p:xfrm>
          <a:off x="0" y="692697"/>
          <a:ext cx="9144000" cy="61653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572000"/>
                <a:gridCol w="216024"/>
                <a:gridCol w="4355976"/>
              </a:tblGrid>
              <a:tr h="506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</a:rPr>
                        <a:t>Opportunities (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</a:rPr>
                        <a:t>возможности)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</a:rPr>
                        <a:t>Threats (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</a:rPr>
                        <a:t>угрозы)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58980">
                <a:tc>
                  <a:txBody>
                    <a:bodyPr/>
                    <a:lstStyle/>
                    <a:p>
                      <a:r>
                        <a:rPr lang="ru-RU" sz="1550" u="none" dirty="0" smtClean="0"/>
                        <a:t>1. Государственная поддержка инвестиционной деятельности на территории Дальнего Востока, организация деятельности территорий</a:t>
                      </a:r>
                      <a:r>
                        <a:rPr lang="ru-RU" sz="1550" u="none" baseline="0" dirty="0" smtClean="0"/>
                        <a:t> опережающего экономического развития (ТОСЭР) в границах Хабаровского района</a:t>
                      </a:r>
                      <a:endParaRPr lang="ru-RU" sz="1550" u="none" dirty="0" smtClean="0"/>
                    </a:p>
                    <a:p>
                      <a:endParaRPr lang="ru-RU" sz="1550" u="none" dirty="0" smtClean="0"/>
                    </a:p>
                    <a:p>
                      <a:r>
                        <a:rPr lang="ru-RU" sz="1550" u="none" dirty="0" smtClean="0"/>
                        <a:t>2. Благоприятная  конъюнктура  рынка,  связанная  с ростом объемов капитального  строительства  и увеличением  объемов  строительно-монтажных  и  ремонтно-строительных работ в</a:t>
                      </a:r>
                      <a:r>
                        <a:rPr lang="ru-RU" sz="1550" u="none" baseline="0" dirty="0" smtClean="0"/>
                        <a:t> регионах Дальнего Востока (в том числе территориях, </a:t>
                      </a:r>
                      <a:r>
                        <a:rPr lang="ru-RU" sz="1550" u="none" dirty="0" smtClean="0"/>
                        <a:t>прилегающих к населенному</a:t>
                      </a:r>
                      <a:r>
                        <a:rPr lang="ru-RU" sz="1550" u="none" baseline="0" dirty="0" smtClean="0"/>
                        <a:t> пункту).</a:t>
                      </a:r>
                      <a:endParaRPr lang="ru-RU" sz="1550" u="none" dirty="0" smtClean="0"/>
                    </a:p>
                    <a:p>
                      <a:endParaRPr lang="ru-RU" sz="1550" u="none" dirty="0" smtClean="0"/>
                    </a:p>
                    <a:p>
                      <a:r>
                        <a:rPr lang="ru-RU" sz="1550" u="none" dirty="0" smtClean="0"/>
                        <a:t>3. Усиление экономических связей Российской Федерации с Китайской Народной республикой, выход на сеть автомобильных дорог Китая (на автодорогу G-1011 (на Харбин) и G-11).может  способствовать  расширению  рынков сбыта продукции и увеличению объемов продаж продукции, производимой на территории поселка Корфовский</a:t>
                      </a:r>
                      <a:endParaRPr lang="ru-RU" sz="1550" u="non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u="non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none" dirty="0" smtClean="0"/>
                        <a:t>1. Рост  цен  на  топливно-энергетические  ресурсы  и сырье.</a:t>
                      </a:r>
                    </a:p>
                    <a:p>
                      <a:endParaRPr lang="ru-RU" sz="1600" u="none" dirty="0" smtClean="0"/>
                    </a:p>
                    <a:p>
                      <a:r>
                        <a:rPr lang="ru-RU" sz="1600" u="none" dirty="0" smtClean="0"/>
                        <a:t>2. Высокая себестоимость  продукции  в сравнении с конкурентами-резидентами территорий опережающего экономического развития (ТОСЭР) в границах Хабаровского района</a:t>
                      </a:r>
                    </a:p>
                    <a:p>
                      <a:endParaRPr lang="ru-RU" sz="1600" u="none" dirty="0" smtClean="0"/>
                    </a:p>
                    <a:p>
                      <a:r>
                        <a:rPr lang="ru-RU" sz="1600" u="none" dirty="0" smtClean="0"/>
                        <a:t>3. Нестабильность и несовершенство законодательной базы,</a:t>
                      </a:r>
                      <a:r>
                        <a:rPr lang="ru-RU" sz="1600" u="none" baseline="0" dirty="0" smtClean="0"/>
                        <a:t> </a:t>
                      </a:r>
                      <a:r>
                        <a:rPr lang="ru-RU" sz="1600" u="none" dirty="0" smtClean="0"/>
                        <a:t>ужесточение нормативно-технических стандартов,</a:t>
                      </a:r>
                      <a:r>
                        <a:rPr lang="ru-RU" sz="1600" u="none" baseline="0" dirty="0" smtClean="0"/>
                        <a:t> создающих бюрократические барьеры в процессе организации деятельности предприятий-инвесторов.</a:t>
                      </a:r>
                      <a:endParaRPr lang="ru-RU" sz="1600" u="none" dirty="0" smtClean="0"/>
                    </a:p>
                    <a:p>
                      <a:endParaRPr lang="ru-RU" sz="1600" u="none" dirty="0" smtClean="0"/>
                    </a:p>
                    <a:p>
                      <a:r>
                        <a:rPr lang="ru-RU" sz="1600" u="none" dirty="0" smtClean="0"/>
                        <a:t>4. Колебания спроса</a:t>
                      </a:r>
                      <a:r>
                        <a:rPr lang="ru-RU" sz="1600" u="none" baseline="0" dirty="0" smtClean="0"/>
                        <a:t> на продукцию, производимую на территории Дальнего Востока (в том числе на территории поселка Корфовский) из-за высоких издержек производства.</a:t>
                      </a:r>
                      <a:endParaRPr lang="ru-RU" sz="160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9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23528" y="772965"/>
            <a:ext cx="84249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4616" y="188640"/>
            <a:ext cx="84249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Franklin Gothic Demi" pitchFamily="34" charset="0"/>
              </a:rPr>
              <a:t>Предложение инвестору</a:t>
            </a:r>
            <a:endParaRPr lang="ru-RU" sz="2500" dirty="0">
              <a:latin typeface="Franklin Gothic Demi" pitchFamily="34" charset="0"/>
            </a:endParaRPr>
          </a:p>
        </p:txBody>
      </p:sp>
      <p:pic>
        <p:nvPicPr>
          <p:cNvPr id="76" name="Picture 7" descr="C:\Users\ACER\Desktop\КГП. Оценка\лгпгнепг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" y="980728"/>
            <a:ext cx="9124078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7" name="Таблица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71733"/>
              </p:ext>
            </p:extLst>
          </p:nvPr>
        </p:nvGraphicFramePr>
        <p:xfrm>
          <a:off x="0" y="980728"/>
          <a:ext cx="3111918" cy="237626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9630"/>
                <a:gridCol w="2592288"/>
              </a:tblGrid>
              <a:tr h="4020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Условные обозначения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691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Земельные участки, предлагаемые к освоению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786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Автомобильные проезд к земельным участкам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786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Дальневосточная железная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дорога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9" y="1702351"/>
            <a:ext cx="238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Прямоугольник 119"/>
          <p:cNvSpPr/>
          <p:nvPr/>
        </p:nvSpPr>
        <p:spPr>
          <a:xfrm>
            <a:off x="184110" y="2420888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173059" y="2996952"/>
            <a:ext cx="216024" cy="21602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4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57844" y="908720"/>
            <a:ext cx="84249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0426" y="260648"/>
            <a:ext cx="844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Предложение инвестору</a:t>
            </a:r>
            <a:endParaRPr lang="ru-RU" sz="2800" dirty="0">
              <a:latin typeface="Franklin Gothic Dem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817132"/>
              </p:ext>
            </p:extLst>
          </p:nvPr>
        </p:nvGraphicFramePr>
        <p:xfrm>
          <a:off x="179512" y="1196752"/>
          <a:ext cx="8784976" cy="540976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784976"/>
              </a:tblGrid>
              <a:tr h="129614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1. К освоению предлагаются земельные участки общей площадью                        55 гектар в поселке Корфовский Хабаровского района под размещение производственных комплексов, помещений и промышленных предприятий.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2. Площадь и конфигурация предоставляемого в аренду земельного участка определяется исходя из масштабов планируемого к реализации проекта, а также специфики деятельности инвестора.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3. Для организаций, осуществляющих инвестиционную деятельность на территории Корфовского поселения, предусмотрена льготная ставка по налогу за аренду земельных участков.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690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4. К земельным участкам имеется автомобильный проезд с щебеночно-гравийным покрытием.  Проезд примыкает непосредственно к Федеральной  автомобильной дороге А370 «Уссури» Хабаровск — Владивосток. К земельным участкам также примыкает железнодорожный тупик Дальневосточной железной дороги.</a:t>
                      </a:r>
                    </a:p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5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57844" y="908720"/>
            <a:ext cx="84249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8208" y="260648"/>
            <a:ext cx="845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Предложение инвестору</a:t>
            </a:r>
            <a:endParaRPr lang="ru-RU" sz="2800" dirty="0">
              <a:latin typeface="Franklin Gothic Dem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230995"/>
              </p:ext>
            </p:extLst>
          </p:nvPr>
        </p:nvGraphicFramePr>
        <p:xfrm>
          <a:off x="179512" y="1124743"/>
          <a:ext cx="8784976" cy="507147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784976"/>
              </a:tblGrid>
              <a:tr h="165618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5. Имеется возможность технологического присоединения планируемых инвестором к вводу объектов к централизованным  сетям коммунального хозяйства: теплоснабжения, водоснабжения, электроснабжения, водоотведения (близлежащая точка подключения в 560 метрах).</a:t>
                      </a:r>
                      <a:endParaRPr kumimoji="0" lang="ru-RU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6. Администрация городского поселения гарантирует оказание содействия инвестору на всех этапах процедуры подготовки и выдачи технологических условий для присоединения к централизованным сетям коммунального хозяйства  по принципу «Одного окна».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91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7. На территории поселка Корфовский имеется крупная сырьевая база  строительного камня (каменный карьер), расположенный                                           в 4 километрах от предлагаемых к освоению земельных участков. </a:t>
                      </a:r>
                    </a:p>
                    <a:p>
                      <a:endParaRPr lang="ru-RU" sz="1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 descr="C:\Users\ACER\Desktop\КГП. Оценка\big-vehicle-construction-coloring-p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5901223"/>
            <a:ext cx="1565498" cy="8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57844" y="908720"/>
            <a:ext cx="84249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8208" y="260648"/>
            <a:ext cx="845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Предложение инвестору</a:t>
            </a:r>
            <a:endParaRPr lang="ru-RU" sz="2800" dirty="0">
              <a:latin typeface="Franklin Gothic Dem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047162"/>
              </p:ext>
            </p:extLst>
          </p:nvPr>
        </p:nvGraphicFramePr>
        <p:xfrm>
          <a:off x="179512" y="1124743"/>
          <a:ext cx="8784976" cy="424847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784976"/>
              </a:tblGrid>
              <a:tr h="233527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8. Одним из направлений деятельности инвестора может стать организация на территории поселка Корфовский производства строительных материалов (кирпич, </a:t>
                      </a:r>
                      <a:r>
                        <a:rPr kumimoji="0" lang="ru-RU" sz="19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туфоблок</a:t>
                      </a:r>
                      <a:r>
                        <a:rPr kumimoji="0" lang="ru-RU" sz="19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стеновые плиты, плиты для наружной облицовки, цокольные плиты, бортовые камни, брусчатка, тротуарные плиты). Производство указанной продукции на территории поселка Корфовский в настоящее время не осуществляется.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320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9. В связи с реализацией на территории Дальнего Востока России крупных инвестиционных проектов по капитальному строительству и ремонту стратегических объектов, рынками сбыта производимой на территории поселка Корфовский продукции будут являться: Хабаровский край, Приморский край, Еврейская автономная область, Амурская область, Сахалинская область, Республика САХА (Якутия).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6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5" y="404664"/>
            <a:ext cx="83589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Franklin Gothic Demi" pitchFamily="34" charset="0"/>
              </a:rPr>
              <a:t>Краткая характеристика населенного пункта</a:t>
            </a:r>
            <a:endParaRPr lang="ru-RU" sz="2500" dirty="0">
              <a:latin typeface="Franklin Gothic Demi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4" y="1052736"/>
            <a:ext cx="83589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1542" y="1340768"/>
            <a:ext cx="835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Поселок Корфовский – </a:t>
            </a:r>
            <a:r>
              <a:rPr lang="ru-RU" sz="2200" b="1" dirty="0" smtClean="0">
                <a:solidFill>
                  <a:srgbClr val="FFC000"/>
                </a:solidFill>
              </a:rPr>
              <a:t>административный центр</a:t>
            </a:r>
            <a:r>
              <a:rPr lang="ru-RU" sz="2200" b="1" dirty="0" smtClean="0"/>
              <a:t>  Корфовского городского поселения Хабаровского района</a:t>
            </a:r>
            <a:endParaRPr lang="ru-RU" sz="22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38883"/>
              </p:ext>
            </p:extLst>
          </p:nvPr>
        </p:nvGraphicFramePr>
        <p:xfrm>
          <a:off x="539553" y="2348879"/>
          <a:ext cx="8208912" cy="4320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4320480"/>
                <a:gridCol w="2160240"/>
              </a:tblGrid>
              <a:tr h="13887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Численность населения: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3884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человек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887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Общая площадь территории: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812,3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гектар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43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Расстояние до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регионального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центра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(города Хабаровска):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километров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" name="Picture 2" descr="C:\Users\ACER\Desktop\КГП. Оценка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50" y="2702190"/>
            <a:ext cx="809079" cy="87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23958" y="3501008"/>
            <a:ext cx="803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s</a:t>
            </a:r>
            <a:endParaRPr lang="ru-RU" sz="10000" dirty="0"/>
          </a:p>
        </p:txBody>
      </p:sp>
      <p:pic>
        <p:nvPicPr>
          <p:cNvPr id="4100" name="Picture 4" descr="C:\Users\ACER\Desktop\КГП. Оценка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8" y="5216474"/>
            <a:ext cx="1260041" cy="123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0" y="260648"/>
            <a:ext cx="8784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Franklin Gothic Demi" pitchFamily="34" charset="0"/>
              </a:rPr>
              <a:t>Картографическое изображение населенного пункта</a:t>
            </a:r>
            <a:endParaRPr lang="ru-RU" sz="2500" dirty="0">
              <a:latin typeface="Franklin Gothic Demi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511" y="870936"/>
            <a:ext cx="87849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CER\Desktop\КГП. Оценка\авпрунноуккно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24744"/>
            <a:ext cx="878497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7278" y="1315986"/>
            <a:ext cx="216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поселок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Корфовский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4664557">
            <a:off x="3826638" y="1888263"/>
            <a:ext cx="1632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Железная дорога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 rot="672484">
            <a:off x="4242992" y="5661859"/>
            <a:ext cx="1921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Федеральная трасса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6114263"/>
            <a:ext cx="1663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Каменный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карьер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404664"/>
            <a:ext cx="83529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Franklin Gothic Demi" pitchFamily="34" charset="0"/>
              </a:rPr>
              <a:t>Логистический потенциал населенного пункта</a:t>
            </a:r>
            <a:endParaRPr lang="ru-RU" sz="2500" dirty="0">
              <a:latin typeface="Franklin Gothic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84444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Поселок Корфовский расположен на </a:t>
            </a:r>
            <a:r>
              <a:rPr lang="ru-RU" sz="2000" b="1" dirty="0" smtClean="0">
                <a:solidFill>
                  <a:srgbClr val="FFC000"/>
                </a:solidFill>
              </a:rPr>
              <a:t>перекрестке </a:t>
            </a:r>
            <a:r>
              <a:rPr lang="ru-RU" sz="2000" b="1" dirty="0">
                <a:solidFill>
                  <a:srgbClr val="FFC000"/>
                </a:solidFill>
              </a:rPr>
              <a:t>важнейших логистических маршрутов Дальнего </a:t>
            </a:r>
            <a:r>
              <a:rPr lang="ru-RU" sz="2000" b="1" dirty="0" smtClean="0">
                <a:solidFill>
                  <a:srgbClr val="FFC000"/>
                </a:solidFill>
              </a:rPr>
              <a:t>Востока</a:t>
            </a:r>
            <a:r>
              <a:rPr lang="ru-RU" sz="2000" b="1" dirty="0" smtClean="0"/>
              <a:t>. Через населенный пункт проходят:</a:t>
            </a:r>
          </a:p>
          <a:p>
            <a:pPr algn="just"/>
            <a:endParaRPr lang="ru-RU" sz="2000" b="1" dirty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Дальневосточная железная дорога. Участок «Хабаровск-Владивосток» (остановочный путь – станция «Корфовская»)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Федеральная автомобильная дорога А370 «</a:t>
            </a:r>
            <a:r>
              <a:rPr lang="ru-RU" sz="2000" b="1" dirty="0"/>
              <a:t>Уссури» Хабаровск — </a:t>
            </a:r>
            <a:r>
              <a:rPr lang="ru-RU" sz="2000" b="1" dirty="0" smtClean="0"/>
              <a:t>Владивосток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Автомобильная </a:t>
            </a:r>
            <a:r>
              <a:rPr lang="ru-RU" sz="2000" b="1" dirty="0"/>
              <a:t>дорога «Обход г. Хабаровска км 13 – км 42</a:t>
            </a:r>
            <a:r>
              <a:rPr lang="ru-RU" sz="2000" b="1" dirty="0" smtClean="0"/>
              <a:t>» (строительство дороги ведется в 14 </a:t>
            </a:r>
            <a:r>
              <a:rPr lang="ru-RU" sz="2000" b="1" dirty="0"/>
              <a:t>километрах от населенного </a:t>
            </a:r>
            <a:r>
              <a:rPr lang="ru-RU" sz="2000" b="1" dirty="0" smtClean="0"/>
              <a:t>пункта, ввод в эксплуатацию запланирован в 2021 году. </a:t>
            </a:r>
            <a:r>
              <a:rPr lang="en-US" sz="2000" b="1" dirty="0">
                <a:solidFill>
                  <a:srgbClr val="FFC000"/>
                </a:solidFill>
              </a:rPr>
              <a:t>(http://khabarovskhighway.pmagency.ru/ )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/>
          </a:p>
          <a:p>
            <a:pPr marL="342900" indent="-342900" algn="just">
              <a:buFont typeface="Arial" pitchFamily="34" charset="0"/>
              <a:buChar char="•"/>
            </a:pPr>
            <a:endParaRPr lang="ru-RU" sz="2000" b="1" dirty="0" smtClean="0"/>
          </a:p>
        </p:txBody>
      </p:sp>
      <p:pic>
        <p:nvPicPr>
          <p:cNvPr id="7" name="Picture 4" descr="C:\Users\ACER\Desktop\КГП. Оценка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64" y="5733255"/>
            <a:ext cx="1514527" cy="11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512" y="1124744"/>
            <a:ext cx="87884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9512" y="462964"/>
            <a:ext cx="87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Franklin Gothic Demi" pitchFamily="34" charset="0"/>
              </a:rPr>
              <a:t>Автомобильная дорога «Обход г. Хабаровска км 13 – км 42»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endParaRPr lang="ru-RU" sz="2000" b="1" dirty="0">
              <a:solidFill>
                <a:prstClr val="white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000" b="1" dirty="0" smtClean="0">
              <a:solidFill>
                <a:prstClr val="white"/>
              </a:solidFill>
            </a:endParaRPr>
          </a:p>
        </p:txBody>
      </p:sp>
      <p:pic>
        <p:nvPicPr>
          <p:cNvPr id="3074" name="Picture 2" descr="C:\Users\ACER\Desktop\КГП. Оценка\skr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6" y="1316363"/>
            <a:ext cx="8788423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узел 7"/>
          <p:cNvSpPr/>
          <p:nvPr/>
        </p:nvSpPr>
        <p:spPr>
          <a:xfrm>
            <a:off x="3660273" y="6485790"/>
            <a:ext cx="158048" cy="15916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23928" y="6196040"/>
            <a:ext cx="190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rgbClr val="00B0F0"/>
                </a:solidFill>
              </a:rPr>
              <a:t>п. Корфовский</a:t>
            </a:r>
            <a:endParaRPr lang="ru-RU" b="1" i="1" u="sng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1231" y="4177466"/>
            <a:ext cx="2995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Строящаяся дорога соединит между собой </a:t>
            </a:r>
          </a:p>
          <a:p>
            <a:pPr algn="ctr"/>
            <a:r>
              <a:rPr lang="ru-RU" b="1" dirty="0" smtClean="0"/>
              <a:t>3 стратегических объекта – территории опережающего развития (ТОСЭР): «Ракитное», «парк Авангард», «Аэропорт»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91556" y="3980658"/>
            <a:ext cx="165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rgbClr val="FFC000"/>
                </a:solidFill>
              </a:rPr>
              <a:t>г. Хабаровск</a:t>
            </a:r>
            <a:endParaRPr lang="ru-RU" b="1" i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95536" y="1052736"/>
            <a:ext cx="83009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404664"/>
            <a:ext cx="8372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Franklin Gothic Demi" pitchFamily="34" charset="0"/>
              </a:rPr>
              <a:t>Экономический потенциал населенного пункта</a:t>
            </a:r>
            <a:endParaRPr lang="ru-RU" sz="2500" dirty="0">
              <a:latin typeface="Franklin Gothic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2919" y="4869160"/>
            <a:ext cx="4397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Разработку каменного карьера, производство продукции из него осуществляет группа компаний </a:t>
            </a:r>
            <a:r>
              <a:rPr lang="ru-RU" sz="2000" b="1" dirty="0" smtClean="0">
                <a:solidFill>
                  <a:srgbClr val="FFC000"/>
                </a:solidFill>
              </a:rPr>
              <a:t>«Корфовский каменный карьер</a:t>
            </a:r>
            <a:r>
              <a:rPr lang="ru-RU" sz="2000" b="1" dirty="0" smtClean="0">
                <a:solidFill>
                  <a:srgbClr val="FFC000"/>
                </a:solidFill>
              </a:rPr>
              <a:t>» </a:t>
            </a:r>
            <a:r>
              <a:rPr lang="en-US" sz="2000" b="1" dirty="0">
                <a:solidFill>
                  <a:srgbClr val="FFC000"/>
                </a:solidFill>
              </a:rPr>
              <a:t>(http://oaokkk.ru/)</a:t>
            </a:r>
          </a:p>
          <a:p>
            <a:pPr algn="just"/>
            <a:endParaRPr lang="ru-RU" sz="2000" b="1" dirty="0" smtClean="0"/>
          </a:p>
        </p:txBody>
      </p:sp>
      <p:pic>
        <p:nvPicPr>
          <p:cNvPr id="1026" name="Picture 2" descr="C:\Users\ACER\Desktop\КГП. Оценка\old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26" y="1358330"/>
            <a:ext cx="4150490" cy="33668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7" y="1358330"/>
            <a:ext cx="39244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b="1" dirty="0">
                <a:solidFill>
                  <a:prstClr val="white"/>
                </a:solidFill>
              </a:rPr>
              <a:t>На территории поселка </a:t>
            </a:r>
            <a:r>
              <a:rPr lang="ru-RU" sz="2200" b="1" dirty="0" smtClean="0">
                <a:solidFill>
                  <a:prstClr val="white"/>
                </a:solidFill>
              </a:rPr>
              <a:t>Корфовский расположено </a:t>
            </a:r>
            <a:r>
              <a:rPr lang="ru-RU" sz="2200" b="1" dirty="0">
                <a:solidFill>
                  <a:prstClr val="white"/>
                </a:solidFill>
              </a:rPr>
              <a:t>крупное  </a:t>
            </a:r>
            <a:r>
              <a:rPr lang="ru-RU" sz="2200" b="1" dirty="0">
                <a:solidFill>
                  <a:srgbClr val="FFC000"/>
                </a:solidFill>
              </a:rPr>
              <a:t>месторождение </a:t>
            </a:r>
            <a:r>
              <a:rPr lang="ru-RU" sz="2200" b="1" dirty="0" smtClean="0">
                <a:solidFill>
                  <a:srgbClr val="FFC000"/>
                </a:solidFill>
              </a:rPr>
              <a:t>гранодиоритов</a:t>
            </a:r>
            <a:r>
              <a:rPr lang="ru-RU" sz="2200" b="1" dirty="0" smtClean="0">
                <a:solidFill>
                  <a:prstClr val="white"/>
                </a:solidFill>
              </a:rPr>
              <a:t> (строительного </a:t>
            </a:r>
            <a:r>
              <a:rPr lang="ru-RU" sz="2200" b="1" dirty="0">
                <a:solidFill>
                  <a:prstClr val="white"/>
                </a:solidFill>
              </a:rPr>
              <a:t>камня</a:t>
            </a:r>
            <a:r>
              <a:rPr lang="ru-RU" sz="2200" b="1" dirty="0" smtClean="0">
                <a:solidFill>
                  <a:prstClr val="white"/>
                </a:solidFill>
              </a:rPr>
              <a:t>)</a:t>
            </a:r>
            <a:endParaRPr lang="ru-RU" sz="2200" b="1" dirty="0">
              <a:solidFill>
                <a:prstClr val="white"/>
              </a:solidFill>
            </a:endParaRPr>
          </a:p>
        </p:txBody>
      </p:sp>
      <p:pic>
        <p:nvPicPr>
          <p:cNvPr id="1027" name="Picture 3" descr="C:\Users\ACER\Desktop\КГП. Оценка\950c5842fc435f676e2ade61073af9a1_1514406816_1000_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0" y="3284984"/>
            <a:ext cx="3888433" cy="34511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13284" y="109409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404664"/>
            <a:ext cx="83458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Franklin Gothic Demi" pitchFamily="34" charset="0"/>
              </a:rPr>
              <a:t>Группа </a:t>
            </a:r>
            <a:r>
              <a:rPr lang="ru-RU" sz="2500" dirty="0">
                <a:latin typeface="Franklin Gothic Demi" pitchFamily="34" charset="0"/>
              </a:rPr>
              <a:t>компаний «Корфовский каменный карьер»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68982" y="2277134"/>
            <a:ext cx="3672408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C000"/>
                </a:solidFill>
              </a:rPr>
              <a:t>Продукция, </a:t>
            </a:r>
          </a:p>
          <a:p>
            <a:pPr algn="ctr"/>
            <a:r>
              <a:rPr lang="ru-RU" sz="1900" b="1" dirty="0" smtClean="0">
                <a:solidFill>
                  <a:srgbClr val="FFC000"/>
                </a:solidFill>
              </a:rPr>
              <a:t>производимая и реализуемая компаниями:</a:t>
            </a:r>
          </a:p>
          <a:p>
            <a:pPr lvl="0"/>
            <a:endParaRPr lang="ru-RU" sz="1900" b="1" dirty="0">
              <a:solidFill>
                <a:prstClr val="white"/>
              </a:solidFill>
            </a:endParaRPr>
          </a:p>
          <a:p>
            <a:pPr lvl="0"/>
            <a:r>
              <a:rPr lang="ru-RU" sz="1900" b="1" dirty="0">
                <a:solidFill>
                  <a:prstClr val="white"/>
                </a:solidFill>
              </a:rPr>
              <a:t>- щебень различных фракций</a:t>
            </a:r>
          </a:p>
          <a:p>
            <a:pPr lvl="0"/>
            <a:r>
              <a:rPr lang="ru-RU" sz="1900" b="1" dirty="0">
                <a:solidFill>
                  <a:prstClr val="white"/>
                </a:solidFill>
              </a:rPr>
              <a:t>- камень </a:t>
            </a:r>
          </a:p>
          <a:p>
            <a:pPr lvl="0"/>
            <a:r>
              <a:rPr lang="ru-RU" sz="1900" b="1" dirty="0">
                <a:solidFill>
                  <a:prstClr val="white"/>
                </a:solidFill>
              </a:rPr>
              <a:t>- песок из отсевов дробления </a:t>
            </a:r>
          </a:p>
          <a:p>
            <a:pPr lvl="0"/>
            <a:r>
              <a:rPr lang="ru-RU" sz="1900" b="1" dirty="0">
                <a:solidFill>
                  <a:prstClr val="white"/>
                </a:solidFill>
              </a:rPr>
              <a:t>- смесь строительная</a:t>
            </a:r>
          </a:p>
          <a:p>
            <a:pPr lvl="0"/>
            <a:r>
              <a:rPr lang="ru-RU" sz="1900" b="1" dirty="0">
                <a:solidFill>
                  <a:prstClr val="white"/>
                </a:solidFill>
              </a:rPr>
              <a:t>- бетон</a:t>
            </a:r>
          </a:p>
          <a:p>
            <a:pPr lvl="0"/>
            <a:r>
              <a:rPr lang="ru-RU" sz="1900" b="1" dirty="0">
                <a:solidFill>
                  <a:prstClr val="white"/>
                </a:solidFill>
              </a:rPr>
              <a:t>- раствор</a:t>
            </a:r>
          </a:p>
          <a:p>
            <a:pPr lvl="0"/>
            <a:r>
              <a:rPr lang="ru-RU" sz="1900" b="1" dirty="0">
                <a:solidFill>
                  <a:prstClr val="white"/>
                </a:solidFill>
              </a:rPr>
              <a:t>- железобетонные конструкции</a:t>
            </a:r>
          </a:p>
          <a:p>
            <a:pPr lvl="0"/>
            <a:r>
              <a:rPr lang="ru-RU" sz="1900" b="1" dirty="0">
                <a:solidFill>
                  <a:prstClr val="white"/>
                </a:solidFill>
              </a:rPr>
              <a:t>- песок сеяный</a:t>
            </a:r>
          </a:p>
          <a:p>
            <a:endParaRPr lang="ru-RU" sz="19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9470" y="1248322"/>
            <a:ext cx="83706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900" b="1" dirty="0">
                <a:solidFill>
                  <a:prstClr val="white"/>
                </a:solidFill>
              </a:rPr>
              <a:t>Группа представляет собой </a:t>
            </a:r>
            <a:r>
              <a:rPr lang="ru-RU" sz="1900" b="1" dirty="0">
                <a:solidFill>
                  <a:srgbClr val="FFC000"/>
                </a:solidFill>
              </a:rPr>
              <a:t>многопрофильный холдинг</a:t>
            </a:r>
            <a:r>
              <a:rPr lang="ru-RU" sz="1900" b="1" dirty="0">
                <a:solidFill>
                  <a:prstClr val="white"/>
                </a:solidFill>
              </a:rPr>
              <a:t> </a:t>
            </a:r>
            <a:r>
              <a:rPr lang="ru-RU" sz="1900" b="1" dirty="0" smtClean="0">
                <a:solidFill>
                  <a:prstClr val="white"/>
                </a:solidFill>
              </a:rPr>
              <a:t>                     из </a:t>
            </a:r>
            <a:r>
              <a:rPr lang="ru-RU" sz="1900" b="1" dirty="0">
                <a:solidFill>
                  <a:prstClr val="white"/>
                </a:solidFill>
              </a:rPr>
              <a:t>головного предприятия АО «Корфовский каменный карьер» </a:t>
            </a:r>
            <a:r>
              <a:rPr lang="ru-RU" sz="1900" b="1" dirty="0" smtClean="0">
                <a:solidFill>
                  <a:prstClr val="white"/>
                </a:solidFill>
              </a:rPr>
              <a:t>                 и </a:t>
            </a:r>
            <a:r>
              <a:rPr lang="ru-RU" sz="1900" b="1" dirty="0">
                <a:solidFill>
                  <a:prstClr val="white"/>
                </a:solidFill>
              </a:rPr>
              <a:t>шести дочерних </a:t>
            </a:r>
            <a:r>
              <a:rPr lang="ru-RU" sz="1900" b="1" dirty="0" smtClean="0">
                <a:solidFill>
                  <a:prstClr val="white"/>
                </a:solidFill>
              </a:rPr>
              <a:t>компаний</a:t>
            </a:r>
            <a:endParaRPr lang="ru-RU" sz="1900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135" y="5831953"/>
            <a:ext cx="4572000" cy="92333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ru-RU" b="1" dirty="0" smtClean="0"/>
              <a:t>Выпуск </a:t>
            </a:r>
            <a:r>
              <a:rPr lang="ru-RU" b="1" dirty="0"/>
              <a:t>основной </a:t>
            </a:r>
            <a:r>
              <a:rPr lang="ru-RU" b="1" dirty="0" smtClean="0"/>
              <a:t>продукции (щебня) составляет  </a:t>
            </a:r>
            <a:r>
              <a:rPr lang="ru-RU" b="1" dirty="0">
                <a:solidFill>
                  <a:srgbClr val="FFC000"/>
                </a:solidFill>
              </a:rPr>
              <a:t>1 миллион  </a:t>
            </a:r>
            <a:r>
              <a:rPr lang="ru-RU" b="1" dirty="0" smtClean="0">
                <a:solidFill>
                  <a:srgbClr val="FFC000"/>
                </a:solidFill>
              </a:rPr>
              <a:t>100 тысяч </a:t>
            </a:r>
            <a:r>
              <a:rPr lang="ru-RU" b="1" dirty="0">
                <a:solidFill>
                  <a:srgbClr val="FFC000"/>
                </a:solidFill>
              </a:rPr>
              <a:t>кубических метров.</a:t>
            </a:r>
            <a:r>
              <a:rPr lang="ru-RU" b="1" dirty="0"/>
              <a:t> </a:t>
            </a:r>
          </a:p>
        </p:txBody>
      </p:sp>
      <p:pic>
        <p:nvPicPr>
          <p:cNvPr id="2050" name="Picture 2" descr="C:\Users\ACER\Desktop\КГП. Оценка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64445"/>
            <a:ext cx="4392489" cy="35675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95536" y="1192501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5536" y="476672"/>
            <a:ext cx="83529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prstClr val="white"/>
                </a:solidFill>
                <a:latin typeface="Franklin Gothic Demi" pitchFamily="34" charset="0"/>
              </a:rPr>
              <a:t>Обеспеченность коммунальной инфраструктурой</a:t>
            </a:r>
            <a:endParaRPr lang="ru-RU" sz="2500" dirty="0">
              <a:solidFill>
                <a:prstClr val="white"/>
              </a:solidFill>
              <a:latin typeface="Franklin Gothic Dem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960" y="141277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</a:rPr>
              <a:t>Поселок Корфовский обеспечен централизованными системами теплоснабжения, водоснабжения</a:t>
            </a:r>
            <a:r>
              <a:rPr lang="ru-RU" b="1" dirty="0">
                <a:solidFill>
                  <a:prstClr val="white"/>
                </a:solidFill>
              </a:rPr>
              <a:t>, водоотведения  </a:t>
            </a:r>
            <a:r>
              <a:rPr lang="ru-RU" b="1" dirty="0" smtClean="0">
                <a:solidFill>
                  <a:prstClr val="white"/>
                </a:solidFill>
              </a:rPr>
              <a:t>и электроснабжения</a:t>
            </a:r>
            <a:endParaRPr lang="ru-RU" b="1" dirty="0">
              <a:solidFill>
                <a:prstClr val="whit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778948"/>
              </p:ext>
            </p:extLst>
          </p:nvPr>
        </p:nvGraphicFramePr>
        <p:xfrm>
          <a:off x="0" y="2276873"/>
          <a:ext cx="9144000" cy="45811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168316"/>
                <a:gridCol w="4010526"/>
                <a:gridCol w="1965158"/>
              </a:tblGrid>
              <a:tr h="97630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Теплоснабжение</a:t>
                      </a:r>
                      <a:endParaRPr lang="ru-RU" sz="2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Автономные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угольные котельные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2375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Водоснабжение</a:t>
                      </a:r>
                      <a:endParaRPr lang="ru-RU" sz="2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Водонапорная башня, артезианские скважины</a:t>
                      </a:r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5</a:t>
                      </a:r>
                      <a:endParaRPr lang="ru-RU" sz="36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8026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Электроснабжение</a:t>
                      </a:r>
                      <a:endParaRPr lang="ru-RU" sz="2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Трансформаторные подстанции</a:t>
                      </a:r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4421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Водоотведение</a:t>
                      </a:r>
                      <a:endParaRPr lang="ru-RU" sz="2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Очистные</a:t>
                      </a:r>
                      <a:r>
                        <a:rPr lang="ru-RU" sz="2000" b="1" baseline="0" dirty="0" smtClean="0"/>
                        <a:t> сооружения механической и биологической очистки</a:t>
                      </a:r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</a:t>
                      </a:r>
                      <a:endParaRPr lang="ru-RU" sz="36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1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73832" y="836712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3832" y="268923"/>
            <a:ext cx="8352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prstClr val="white"/>
                </a:solidFill>
                <a:latin typeface="Franklin Gothic Demi" pitchFamily="34" charset="0"/>
              </a:rPr>
              <a:t>Стоимость коммунальных услуг по состоянию на 01.01.2018 года</a:t>
            </a:r>
            <a:endParaRPr lang="ru-RU" sz="2100" dirty="0">
              <a:solidFill>
                <a:prstClr val="white"/>
              </a:solidFill>
              <a:latin typeface="Franklin Gothic Demi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104877"/>
              </p:ext>
            </p:extLst>
          </p:nvPr>
        </p:nvGraphicFramePr>
        <p:xfrm>
          <a:off x="0" y="1052737"/>
          <a:ext cx="9144000" cy="561662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99792"/>
                <a:gridCol w="1635725"/>
                <a:gridCol w="2522483"/>
                <a:gridCol w="2286000"/>
              </a:tblGrid>
              <a:tr h="8973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Коммунальный</a:t>
                      </a:r>
                      <a:r>
                        <a:rPr lang="ru-RU" sz="1800" baseline="0" dirty="0" smtClean="0"/>
                        <a:t> ресурс</a:t>
                      </a:r>
                      <a:endParaRPr lang="ru-RU" sz="18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Единица измерения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Норматив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Тариф,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рублей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974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Тепловая энергия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Гкал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0,0518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Гкал/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кв.м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6442,80 </a:t>
                      </a:r>
                    </a:p>
                    <a:p>
                      <a:pPr algn="ctr"/>
                      <a:r>
                        <a:rPr lang="ru-RU" sz="1600" dirty="0" smtClean="0"/>
                        <a:t>руб./Гкал</a:t>
                      </a: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016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Холодное водоснабжение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Куб.м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4,9052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куб. метров в месяц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57,57</a:t>
                      </a:r>
                    </a:p>
                    <a:p>
                      <a:pPr algn="ctr"/>
                      <a:r>
                        <a:rPr lang="ru-RU" sz="1600" dirty="0" smtClean="0"/>
                        <a:t>за 1 куб. м</a:t>
                      </a: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016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Водоотведение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Куб.м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4,9052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куб. метров в месяц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49,26</a:t>
                      </a:r>
                    </a:p>
                    <a:p>
                      <a:pPr algn="ctr"/>
                      <a:r>
                        <a:rPr lang="ru-RU" sz="1600" dirty="0" smtClean="0"/>
                        <a:t>за 1 куб. м</a:t>
                      </a: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9743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кВт</a:t>
                      </a: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от 150 до 670 кВт</a:t>
                      </a: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 smtClean="0"/>
                        <a:t>158 805,59</a:t>
                      </a:r>
                    </a:p>
                    <a:p>
                      <a:pPr algn="ctr" fontAlgn="ctr"/>
                      <a:r>
                        <a:rPr lang="ru-RU" sz="1600" dirty="0" smtClean="0"/>
                        <a:t>руб./ МВт·мес </a:t>
                      </a:r>
                      <a:endParaRPr lang="ru-RU" sz="16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97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Электроснабжение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кВт/мВт</a:t>
                      </a: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 670 кВт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до 10 МВт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109 178,84</a:t>
                      </a:r>
                    </a:p>
                    <a:p>
                      <a:pPr algn="ctr"/>
                      <a:r>
                        <a:rPr lang="ru-RU" sz="1600" dirty="0" smtClean="0"/>
                        <a:t>руб./ МВт·мес </a:t>
                      </a: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9743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мВт</a:t>
                      </a: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не менее 10 МВт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64 514,77</a:t>
                      </a:r>
                    </a:p>
                    <a:p>
                      <a:pPr algn="ctr"/>
                      <a:r>
                        <a:rPr lang="ru-RU" sz="1600" dirty="0" smtClean="0"/>
                        <a:t>руб./ МВт·мес </a:t>
                      </a: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4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1485</TotalTime>
  <Words>1126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468</cp:revision>
  <dcterms:created xsi:type="dcterms:W3CDTF">2018-04-08T07:52:03Z</dcterms:created>
  <dcterms:modified xsi:type="dcterms:W3CDTF">2018-04-12T17:30:02Z</dcterms:modified>
</cp:coreProperties>
</file>