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9" r:id="rId4"/>
    <p:sldId id="261" r:id="rId5"/>
    <p:sldId id="265" r:id="rId6"/>
    <p:sldId id="258" r:id="rId7"/>
    <p:sldId id="259" r:id="rId8"/>
    <p:sldId id="266" r:id="rId9"/>
    <p:sldId id="267" r:id="rId10"/>
    <p:sldId id="263" r:id="rId11"/>
    <p:sldId id="270" r:id="rId12"/>
    <p:sldId id="271" r:id="rId13"/>
    <p:sldId id="275" r:id="rId14"/>
    <p:sldId id="276"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t>13.04.2018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13.04.2018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13.04.2018</a:t>
            </a:fld>
            <a:endParaRPr lang="ru-RU"/>
          </a:p>
        </p:txBody>
      </p:sp>
      <p:sp>
        <p:nvSpPr>
          <p:cNvPr id="8" name="Номер слайда 7"/>
          <p:cNvSpPr>
            <a:spLocks noGrp="1"/>
          </p:cNvSpPr>
          <p:nvPr>
            <p:ph type="sldNum" sz="quarter" idx="11"/>
          </p:nvPr>
        </p:nvSpPr>
        <p:spPr/>
        <p:txBody>
          <a:bodyPr/>
          <a:lstStyle/>
          <a:p>
            <a:fld id="{B19B0651-EE4F-4900-A07F-96A6BFA9D0F0}"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t>13.04.2018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t>13.04.2018</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7655937" cy="1384995"/>
          </a:xfrm>
          <a:prstGeom prst="rect">
            <a:avLst/>
          </a:prstGeom>
          <a:noFill/>
        </p:spPr>
        <p:txBody>
          <a:bodyPr wrap="square" rtlCol="0">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latin typeface="Franklin Gothic Demi" pitchFamily="34" charset="0"/>
                <a:cs typeface="Times New Roman" pitchFamily="18" charset="0"/>
              </a:rPr>
              <a:t>The Korfovsky urban settlement</a:t>
            </a:r>
          </a:p>
          <a:p>
            <a:pPr algn="ctr"/>
            <a:r>
              <a:rPr lang="en-US" sz="2800" b="1" spc="50" dirty="0">
                <a:ln w="13500">
                  <a:solidFill>
                    <a:schemeClr val="accent1">
                      <a:shade val="2500"/>
                      <a:alpha val="6500"/>
                    </a:schemeClr>
                  </a:solidFill>
                  <a:prstDash val="solid"/>
                </a:ln>
                <a:solidFill>
                  <a:schemeClr val="accent1">
                    <a:tint val="3000"/>
                    <a:alpha val="95000"/>
                  </a:schemeClr>
                </a:solidFill>
                <a:latin typeface="Franklin Gothic Demi" pitchFamily="34" charset="0"/>
                <a:cs typeface="Times New Roman" pitchFamily="18" charset="0"/>
              </a:rPr>
              <a:t>of Khabarovsk municipal district</a:t>
            </a:r>
          </a:p>
          <a:p>
            <a:pPr algn="ctr"/>
            <a:r>
              <a:rPr lang="en-US" sz="2800" b="1" spc="50" dirty="0">
                <a:ln w="13500">
                  <a:solidFill>
                    <a:schemeClr val="accent1">
                      <a:shade val="2500"/>
                      <a:alpha val="6500"/>
                    </a:schemeClr>
                  </a:solidFill>
                  <a:prstDash val="solid"/>
                </a:ln>
                <a:solidFill>
                  <a:schemeClr val="accent1">
                    <a:tint val="3000"/>
                    <a:alpha val="95000"/>
                  </a:schemeClr>
                </a:solidFill>
                <a:latin typeface="Franklin Gothic Demi" pitchFamily="34" charset="0"/>
                <a:cs typeface="Times New Roman" pitchFamily="18" charset="0"/>
              </a:rPr>
              <a:t>Khabarovsk region</a:t>
            </a:r>
          </a:p>
        </p:txBody>
      </p:sp>
      <p:sp>
        <p:nvSpPr>
          <p:cNvPr id="3" name="TextBox 2"/>
          <p:cNvSpPr txBox="1"/>
          <p:nvPr/>
        </p:nvSpPr>
        <p:spPr>
          <a:xfrm>
            <a:off x="611560" y="2743913"/>
            <a:ext cx="7674371" cy="1754326"/>
          </a:xfrm>
          <a:prstGeom prst="rect">
            <a:avLst/>
          </a:prstGeom>
          <a:noFill/>
        </p:spPr>
        <p:txBody>
          <a:bodyPr wrap="square" rtlCol="0">
            <a:spAutoFit/>
          </a:bodyPr>
          <a:lstStyle/>
          <a:p>
            <a:r>
              <a:rPr lang="en-US" sz="3600" b="1" dirty="0">
                <a:latin typeface="Franklin Gothic Demi" pitchFamily="34" charset="0"/>
                <a:cs typeface="Times New Roman" pitchFamily="18" charset="0"/>
              </a:rPr>
              <a:t>The analysis of investment </a:t>
            </a:r>
            <a:endParaRPr lang="en-US" sz="3600" b="1" dirty="0" smtClean="0">
              <a:latin typeface="Franklin Gothic Demi" pitchFamily="34" charset="0"/>
              <a:cs typeface="Times New Roman" pitchFamily="18" charset="0"/>
            </a:endParaRPr>
          </a:p>
          <a:p>
            <a:r>
              <a:rPr lang="en-US" sz="3600" b="1" dirty="0" smtClean="0">
                <a:latin typeface="Franklin Gothic Demi" pitchFamily="34" charset="0"/>
                <a:cs typeface="Times New Roman" pitchFamily="18" charset="0"/>
              </a:rPr>
              <a:t>potential </a:t>
            </a:r>
            <a:r>
              <a:rPr lang="en-US" sz="3600" b="1" dirty="0">
                <a:latin typeface="Franklin Gothic Demi" pitchFamily="34" charset="0"/>
                <a:cs typeface="Times New Roman" pitchFamily="18" charset="0"/>
              </a:rPr>
              <a:t>of the Korfovsky </a:t>
            </a:r>
            <a:endParaRPr lang="en-US" sz="3600" b="1" dirty="0" smtClean="0">
              <a:latin typeface="Franklin Gothic Demi" pitchFamily="34" charset="0"/>
              <a:cs typeface="Times New Roman" pitchFamily="18" charset="0"/>
            </a:endParaRPr>
          </a:p>
          <a:p>
            <a:r>
              <a:rPr lang="en-US" sz="3600" b="1" dirty="0" smtClean="0">
                <a:latin typeface="Franklin Gothic Demi" pitchFamily="34" charset="0"/>
                <a:cs typeface="Times New Roman" pitchFamily="18" charset="0"/>
              </a:rPr>
              <a:t>settlement </a:t>
            </a:r>
            <a:r>
              <a:rPr lang="en-US" sz="3600" b="1" dirty="0">
                <a:latin typeface="Franklin Gothic Demi" pitchFamily="34" charset="0"/>
                <a:cs typeface="Times New Roman" pitchFamily="18" charset="0"/>
              </a:rPr>
              <a:t>of Khabarovsk </a:t>
            </a:r>
            <a:r>
              <a:rPr lang="en-US" sz="3600" b="1" dirty="0" smtClean="0">
                <a:latin typeface="Franklin Gothic Demi" pitchFamily="34" charset="0"/>
                <a:cs typeface="Times New Roman" pitchFamily="18" charset="0"/>
              </a:rPr>
              <a:t>region</a:t>
            </a:r>
            <a:endParaRPr lang="ru-RU" sz="3600" b="1" dirty="0">
              <a:latin typeface="Franklin Gothic Demi" pitchFamily="34" charset="0"/>
              <a:cs typeface="Times New Roman" pitchFamily="18" charset="0"/>
            </a:endParaRPr>
          </a:p>
        </p:txBody>
      </p:sp>
      <p:pic>
        <p:nvPicPr>
          <p:cNvPr id="1027" name="Picture 3" descr="C:\Users\ACER\Desktop\КГП. Оценка\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876256" y="5085184"/>
            <a:ext cx="1985760" cy="161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834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91086" y="692696"/>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1086" y="116632"/>
            <a:ext cx="8424936" cy="861774"/>
          </a:xfrm>
          <a:prstGeom prst="rect">
            <a:avLst/>
          </a:prstGeom>
          <a:noFill/>
        </p:spPr>
        <p:txBody>
          <a:bodyPr wrap="square" rtlCol="0">
            <a:spAutoFit/>
          </a:bodyPr>
          <a:lstStyle/>
          <a:p>
            <a:pPr algn="ctr"/>
            <a:r>
              <a:rPr lang="en-US" sz="2500" dirty="0">
                <a:latin typeface="Franklin Gothic Demi" pitchFamily="34" charset="0"/>
              </a:rPr>
              <a:t>SWOT-analysis of the </a:t>
            </a:r>
            <a:r>
              <a:rPr lang="en-US" sz="2500" dirty="0" smtClean="0">
                <a:latin typeface="Franklin Gothic Demi" pitchFamily="34" charset="0"/>
              </a:rPr>
              <a:t>Korfovsky settlement</a:t>
            </a:r>
            <a:endParaRPr lang="ru-RU" sz="2500" dirty="0" smtClean="0">
              <a:latin typeface="Franklin Gothic Demi" pitchFamily="34" charset="0"/>
            </a:endParaRPr>
          </a:p>
          <a:p>
            <a:endParaRPr lang="ru-RU" sz="2500" dirty="0">
              <a:latin typeface="Franklin Gothic Demi"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840759143"/>
              </p:ext>
            </p:extLst>
          </p:nvPr>
        </p:nvGraphicFramePr>
        <p:xfrm>
          <a:off x="0" y="692696"/>
          <a:ext cx="9108504" cy="6192688"/>
        </p:xfrm>
        <a:graphic>
          <a:graphicData uri="http://schemas.openxmlformats.org/drawingml/2006/table">
            <a:tbl>
              <a:tblPr firstRow="1" bandRow="1">
                <a:tableStyleId>{BDBED569-4797-4DF1-A0F4-6AAB3CD982D8}</a:tableStyleId>
              </a:tblPr>
              <a:tblGrid>
                <a:gridCol w="4503761"/>
                <a:gridCol w="212255"/>
                <a:gridCol w="4392488"/>
              </a:tblGrid>
              <a:tr h="792089">
                <a:tc>
                  <a:txBody>
                    <a:bodyPr/>
                    <a:lstStyle/>
                    <a:p>
                      <a:pPr algn="ctr"/>
                      <a:r>
                        <a:rPr lang="en-US" sz="2400" u="none" dirty="0" smtClean="0">
                          <a:solidFill>
                            <a:srgbClr val="FFC000"/>
                          </a:solidFill>
                          <a:effectLst/>
                        </a:rPr>
                        <a:t>Strengths </a:t>
                      </a:r>
                      <a:endParaRPr lang="ru-RU" sz="2400" u="none" dirty="0" smtClean="0">
                        <a:solidFill>
                          <a:srgbClr val="FFC000"/>
                        </a:solidFill>
                        <a:effectLst/>
                      </a:endParaRPr>
                    </a:p>
                  </a:txBody>
                  <a:tcPr anchor="ctr">
                    <a:lnL w="12700" cmpd="sng">
                      <a:noFill/>
                    </a:lnL>
                    <a:lnR w="12700" cap="flat" cmpd="sng" algn="ctr">
                      <a:no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endParaRPr lang="ru-RU" sz="2400" u="none" dirty="0" smtClean="0">
                        <a:solidFill>
                          <a:srgbClr val="FFC000"/>
                        </a:solidFill>
                        <a:effectLst/>
                      </a:endParaRPr>
                    </a:p>
                  </a:txBody>
                  <a:tcPr anchor="ctr">
                    <a:lnL w="12700" cap="flat" cmpd="sng" algn="ctr">
                      <a:no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2400" u="none" dirty="0" smtClean="0">
                          <a:solidFill>
                            <a:srgbClr val="FFC000"/>
                          </a:solidFill>
                          <a:effectLst/>
                        </a:rPr>
                        <a:t>Weaknesses </a:t>
                      </a:r>
                      <a:endParaRPr lang="ru-RU" sz="2400" u="none" dirty="0" smtClean="0">
                        <a:solidFill>
                          <a:srgbClr val="FFC000"/>
                        </a:solidFill>
                        <a:effectLst/>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5400599">
                <a:tc>
                  <a:txBody>
                    <a:bodyPr/>
                    <a:lstStyle/>
                    <a:p>
                      <a:r>
                        <a:rPr lang="ru-RU" sz="1800" u="none" dirty="0" smtClean="0"/>
                        <a:t>1. </a:t>
                      </a:r>
                      <a:r>
                        <a:rPr lang="en-US" sz="1800" u="none" dirty="0" smtClean="0"/>
                        <a:t>There are vacant land (total area 55 hectares for production facilities and capacities) with a driveway.</a:t>
                      </a:r>
                      <a:endParaRPr lang="ru-RU" sz="1800" u="none" dirty="0" smtClean="0"/>
                    </a:p>
                    <a:p>
                      <a:endParaRPr lang="ru-RU" sz="1800" u="none" dirty="0" smtClean="0"/>
                    </a:p>
                    <a:p>
                      <a:r>
                        <a:rPr lang="ru-RU" sz="1800" u="none" dirty="0" smtClean="0"/>
                        <a:t>2.</a:t>
                      </a:r>
                      <a:r>
                        <a:rPr lang="ru-RU" sz="1800" u="none" baseline="0" dirty="0" smtClean="0"/>
                        <a:t> </a:t>
                      </a:r>
                      <a:r>
                        <a:rPr lang="en-US" sz="1800" u="none" dirty="0" smtClean="0"/>
                        <a:t>Advantageous location of the Korfovsky settlement on the intersection of highways (rail line and roadway) that connect the major regional centers of the Far East of Russia.</a:t>
                      </a:r>
                      <a:endParaRPr lang="ru-RU" sz="1800" u="none" dirty="0" smtClean="0"/>
                    </a:p>
                    <a:p>
                      <a:endParaRPr lang="ru-RU" sz="1800" u="none" baseline="0" dirty="0" smtClean="0"/>
                    </a:p>
                    <a:p>
                      <a:r>
                        <a:rPr lang="ru-RU" sz="1800" u="none" dirty="0" smtClean="0"/>
                        <a:t>3. </a:t>
                      </a:r>
                      <a:r>
                        <a:rPr lang="en-US" sz="1800" u="none" dirty="0" smtClean="0"/>
                        <a:t>The presence on the territory large raw material base of building stone (quarry) for derivative building materials – bricks, cinder blocks, paving slabs.</a:t>
                      </a:r>
                      <a:endParaRPr lang="ru-RU" sz="1800" u="none" dirty="0" smtClean="0"/>
                    </a:p>
                    <a:p>
                      <a:endParaRPr lang="ru-RU" sz="1800" u="none" dirty="0" smtClean="0"/>
                    </a:p>
                    <a:p>
                      <a:r>
                        <a:rPr lang="ru-RU" sz="1800" u="none" dirty="0" smtClean="0"/>
                        <a:t>4. </a:t>
                      </a:r>
                      <a:r>
                        <a:rPr lang="en-US" sz="1800" u="none" dirty="0" smtClean="0"/>
                        <a:t>The territory has compact community infrastructure of enough power for production capacities smooth operations </a:t>
                      </a:r>
                      <a:endParaRPr lang="ru-RU" sz="1800" b="1" u="none" dirty="0" smtClean="0"/>
                    </a:p>
                  </a:txBody>
                  <a:tcPr>
                    <a:lnL w="12700" cmpd="sng">
                      <a:noFill/>
                    </a:lnL>
                    <a:lnR w="12700"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tcPr>
                </a:tc>
                <a:tc>
                  <a:txBody>
                    <a:bodyPr/>
                    <a:lstStyle/>
                    <a:p>
                      <a:endParaRPr lang="ru-RU" sz="1800" b="1" u="none" dirty="0" smtClean="0"/>
                    </a:p>
                  </a:txBody>
                  <a:tcPr>
                    <a:lnL w="12700" cap="flat" cmpd="sng" algn="ctr">
                      <a:no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r>
                        <a:rPr lang="ru-RU" sz="1850" u="none" dirty="0" smtClean="0"/>
                        <a:t>1. </a:t>
                      </a:r>
                      <a:r>
                        <a:rPr lang="en-US" sz="1850" u="none" dirty="0" smtClean="0"/>
                        <a:t>The high cost of capital construction of production facilities and high cost of their technological connection to community infrastructure.</a:t>
                      </a:r>
                      <a:endParaRPr lang="ru-RU" sz="1850" u="none" dirty="0" smtClean="0"/>
                    </a:p>
                    <a:p>
                      <a:endParaRPr lang="ru-RU" sz="1850" u="none" baseline="0" dirty="0" smtClean="0"/>
                    </a:p>
                    <a:p>
                      <a:r>
                        <a:rPr lang="ru-RU" sz="1850" u="none" dirty="0" smtClean="0"/>
                        <a:t>2. </a:t>
                      </a:r>
                      <a:r>
                        <a:rPr lang="en-US" sz="1850" u="none" dirty="0" smtClean="0"/>
                        <a:t>High energy intensity and high consumption of materials.</a:t>
                      </a:r>
                      <a:endParaRPr lang="ru-RU" sz="1850" u="none" dirty="0" smtClean="0"/>
                    </a:p>
                    <a:p>
                      <a:endParaRPr lang="ru-RU" sz="1850" u="none" dirty="0" smtClean="0"/>
                    </a:p>
                    <a:p>
                      <a:r>
                        <a:rPr lang="ru-RU" sz="1850" u="none" dirty="0" smtClean="0"/>
                        <a:t>3.</a:t>
                      </a:r>
                      <a:r>
                        <a:rPr lang="ru-RU" sz="1850" u="none" baseline="0" dirty="0" smtClean="0"/>
                        <a:t> </a:t>
                      </a:r>
                      <a:r>
                        <a:rPr lang="en-US" sz="1850" u="none" dirty="0" smtClean="0"/>
                        <a:t>The lack of on-site the educational organizations for training of qualified personnel.</a:t>
                      </a:r>
                      <a:endParaRPr lang="ru-RU" sz="1850" u="none" dirty="0" smtClean="0"/>
                    </a:p>
                    <a:p>
                      <a:endParaRPr lang="ru-RU" sz="1850" u="none" dirty="0" smtClean="0"/>
                    </a:p>
                    <a:p>
                      <a:r>
                        <a:rPr lang="ru-RU" sz="1850" u="none" dirty="0" smtClean="0"/>
                        <a:t>4. </a:t>
                      </a:r>
                      <a:r>
                        <a:rPr lang="en-US" sz="1850" u="none" dirty="0" smtClean="0"/>
                        <a:t>The lack of on-site the specialized investment zones with the additional government preferences for the investor companies.</a:t>
                      </a:r>
                      <a:endParaRPr lang="ru-RU" sz="1850" b="1" u="none" dirty="0" smtClean="0"/>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5108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086" y="106821"/>
            <a:ext cx="8424935" cy="861774"/>
          </a:xfrm>
          <a:prstGeom prst="rect">
            <a:avLst/>
          </a:prstGeom>
          <a:noFill/>
        </p:spPr>
        <p:txBody>
          <a:bodyPr wrap="square" rtlCol="0">
            <a:spAutoFit/>
          </a:bodyPr>
          <a:lstStyle/>
          <a:p>
            <a:pPr algn="ctr"/>
            <a:r>
              <a:rPr lang="en-US" sz="2500" dirty="0">
                <a:latin typeface="Franklin Gothic Demi" pitchFamily="34" charset="0"/>
              </a:rPr>
              <a:t>SWOT-analysis of the Korfovsky settlement</a:t>
            </a:r>
          </a:p>
          <a:p>
            <a:endParaRPr lang="ru-RU" sz="2500" dirty="0">
              <a:latin typeface="Franklin Gothic Demi"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13292531"/>
              </p:ext>
            </p:extLst>
          </p:nvPr>
        </p:nvGraphicFramePr>
        <p:xfrm>
          <a:off x="0" y="764705"/>
          <a:ext cx="9144000" cy="6093295"/>
        </p:xfrm>
        <a:graphic>
          <a:graphicData uri="http://schemas.openxmlformats.org/drawingml/2006/table">
            <a:tbl>
              <a:tblPr firstRow="1" bandRow="1">
                <a:tableStyleId>{BDBED569-4797-4DF1-A0F4-6AAB3CD982D8}</a:tableStyleId>
              </a:tblPr>
              <a:tblGrid>
                <a:gridCol w="4503761"/>
                <a:gridCol w="212255"/>
                <a:gridCol w="4427984"/>
              </a:tblGrid>
              <a:tr h="7016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solidFill>
                            <a:srgbClr val="FFC000"/>
                          </a:solidFill>
                          <a:effectLst/>
                          <a:uLnTx/>
                          <a:uFillTx/>
                        </a:rPr>
                        <a:t>Opportunities</a:t>
                      </a:r>
                      <a:endParaRPr kumimoji="0" lang="ru-RU" sz="2400" u="none" strike="noStrike" kern="1200" cap="none" spc="0" normalizeH="0" baseline="0" noProof="0" dirty="0" smtClean="0">
                        <a:ln>
                          <a:noFill/>
                        </a:ln>
                        <a:solidFill>
                          <a:srgbClr val="FFC000"/>
                        </a:solidFill>
                        <a:effectLst/>
                        <a:uLnTx/>
                        <a:uFillTx/>
                      </a:endParaRPr>
                    </a:p>
                  </a:txBody>
                  <a:tcPr anchor="ctr">
                    <a:lnL w="12700" cmpd="sng">
                      <a:noFill/>
                    </a:lnL>
                    <a:lnR w="12700" cap="flat" cmpd="sng" algn="ctr">
                      <a:no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400" u="none" strike="noStrike" kern="1200" cap="none" spc="0" normalizeH="0" baseline="0" noProof="0" dirty="0" smtClean="0">
                        <a:ln>
                          <a:noFill/>
                        </a:ln>
                        <a:solidFill>
                          <a:srgbClr val="FFC000"/>
                        </a:solidFill>
                        <a:effectLst/>
                        <a:uLnTx/>
                        <a:uFillTx/>
                      </a:endParaRPr>
                    </a:p>
                  </a:txBody>
                  <a:tcPr anchor="ctr">
                    <a:lnL w="12700" cap="flat" cmpd="sng" algn="ctr">
                      <a:noFill/>
                      <a:prstDash val="solid"/>
                      <a:round/>
                      <a:headEnd type="none" w="med" len="med"/>
                      <a:tailEnd type="none" w="med" len="med"/>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solidFill>
                            <a:srgbClr val="FFC000"/>
                          </a:solidFill>
                          <a:effectLst/>
                          <a:uLnTx/>
                          <a:uFillTx/>
                        </a:rPr>
                        <a:t>Threats</a:t>
                      </a:r>
                      <a:endParaRPr kumimoji="0" lang="ru-RU" sz="2400" u="none" strike="noStrike" kern="1200" cap="none" spc="0" normalizeH="0" baseline="0" noProof="0" dirty="0" smtClean="0">
                        <a:ln>
                          <a:noFill/>
                        </a:ln>
                        <a:solidFill>
                          <a:srgbClr val="FFC000"/>
                        </a:solidFill>
                        <a:effectLst/>
                        <a:uLnTx/>
                        <a:uFillTx/>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5391608">
                <a:tc>
                  <a:txBody>
                    <a:bodyPr/>
                    <a:lstStyle/>
                    <a:p>
                      <a:r>
                        <a:rPr lang="ru-RU" sz="1800" u="none" dirty="0" smtClean="0"/>
                        <a:t>1. </a:t>
                      </a:r>
                      <a:r>
                        <a:rPr lang="en-US" sz="1800" u="none" dirty="0" smtClean="0"/>
                        <a:t>The state support of investment activity in Far East territory, the organization of the advanced development territories (TAD) in the Khabarovsk district.</a:t>
                      </a:r>
                      <a:endParaRPr lang="ru-RU" sz="1800" u="none" dirty="0" smtClean="0"/>
                    </a:p>
                    <a:p>
                      <a:endParaRPr lang="ru-RU" sz="1800" u="none" dirty="0" smtClean="0"/>
                    </a:p>
                    <a:p>
                      <a:r>
                        <a:rPr lang="ru-RU" sz="1800" u="none" dirty="0" smtClean="0"/>
                        <a:t>2. </a:t>
                      </a:r>
                      <a:r>
                        <a:rPr lang="en-US" sz="1800" u="none" dirty="0" smtClean="0"/>
                        <a:t>The favorable market conditions that connected with the growth of capital construction in Far East territory (including the territory of The Korfovsky urban-type  community).</a:t>
                      </a:r>
                    </a:p>
                    <a:p>
                      <a:endParaRPr lang="ru-RU" sz="1800" u="none" dirty="0" smtClean="0"/>
                    </a:p>
                    <a:p>
                      <a:r>
                        <a:rPr lang="ru-RU" sz="1800" u="none" dirty="0" smtClean="0"/>
                        <a:t>3. </a:t>
                      </a:r>
                      <a:r>
                        <a:rPr lang="en-US" sz="1800" u="none" dirty="0" smtClean="0"/>
                        <a:t>The strengthening of economic relations with China. The access to the Chinese roads (highway G-1011 to Harbin and highway G-11) can promote expansion of the sales market and increase in sales of Korfovsky settlement production</a:t>
                      </a:r>
                      <a:r>
                        <a:rPr lang="ru-RU" sz="1800" u="none" dirty="0" smtClean="0"/>
                        <a:t>.</a:t>
                      </a:r>
                      <a:endParaRPr lang="ru-RU" sz="1800" u="none" dirty="0"/>
                    </a:p>
                  </a:txBody>
                  <a:tcPr>
                    <a:lnL w="12700" cmpd="sng">
                      <a:noFill/>
                    </a:lnL>
                    <a:lnR w="12700" cap="flat" cmpd="sng" algn="ctr">
                      <a:no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tcPr>
                </a:tc>
                <a:tc>
                  <a:txBody>
                    <a:bodyPr/>
                    <a:lstStyle/>
                    <a:p>
                      <a:endParaRPr lang="ru-RU" sz="1800" u="none" dirty="0"/>
                    </a:p>
                  </a:txBody>
                  <a:tcPr>
                    <a:lnL w="12700" cap="flat" cmpd="sng" algn="ctr">
                      <a:noFill/>
                      <a:prstDash val="solid"/>
                      <a:round/>
                      <a:headEnd type="none" w="med" len="med"/>
                      <a:tailEnd type="none" w="med" len="med"/>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r>
                        <a:rPr lang="ru-RU" sz="1800" u="none" dirty="0" smtClean="0"/>
                        <a:t>1. </a:t>
                      </a:r>
                      <a:r>
                        <a:rPr lang="en-US" sz="1800" u="none" dirty="0" smtClean="0"/>
                        <a:t>The rising prices of fuel and energy resources and raw materials.</a:t>
                      </a:r>
                      <a:endParaRPr lang="ru-RU" sz="1800" u="none" dirty="0" smtClean="0"/>
                    </a:p>
                    <a:p>
                      <a:endParaRPr lang="ru-RU" sz="1800" u="none" dirty="0" smtClean="0"/>
                    </a:p>
                    <a:p>
                      <a:r>
                        <a:rPr lang="ru-RU" sz="1800" u="none" dirty="0" smtClean="0"/>
                        <a:t>2. </a:t>
                      </a:r>
                      <a:r>
                        <a:rPr lang="en-US" sz="1800" u="none" dirty="0" smtClean="0"/>
                        <a:t>The high cost of production </a:t>
                      </a:r>
                    </a:p>
                    <a:p>
                      <a:r>
                        <a:rPr lang="en-US" sz="1800" u="none" dirty="0" smtClean="0"/>
                        <a:t>in comparison with competitors-residents of the advanced development territories in the Khabarovsk district.</a:t>
                      </a:r>
                    </a:p>
                    <a:p>
                      <a:endParaRPr lang="ru-RU" sz="1800" u="none" dirty="0" smtClean="0"/>
                    </a:p>
                    <a:p>
                      <a:r>
                        <a:rPr lang="ru-RU" sz="1800" u="none" dirty="0" smtClean="0"/>
                        <a:t>3. </a:t>
                      </a:r>
                      <a:r>
                        <a:rPr lang="en-US" sz="1800" u="none" dirty="0" smtClean="0"/>
                        <a:t>The instability and imperfection of the legal framework, the tightening of normative and technical standards that creating bureaucratic barriers in the realization activity of the organization-investors.</a:t>
                      </a:r>
                      <a:endParaRPr lang="ru-RU" sz="1800" u="none" dirty="0" smtClean="0"/>
                    </a:p>
                    <a:p>
                      <a:endParaRPr lang="ru-RU" sz="1800" u="none" dirty="0" smtClean="0"/>
                    </a:p>
                    <a:p>
                      <a:r>
                        <a:rPr lang="ru-RU" sz="1800" u="none" dirty="0" smtClean="0"/>
                        <a:t>4. </a:t>
                      </a:r>
                      <a:r>
                        <a:rPr lang="en-US" sz="1800" u="none" dirty="0" smtClean="0"/>
                        <a:t>The fluctuations in demand for the Far Eastern products including</a:t>
                      </a:r>
                      <a:r>
                        <a:rPr lang="ru-RU" sz="1800" u="none" baseline="0" dirty="0" smtClean="0"/>
                        <a:t> </a:t>
                      </a:r>
                      <a:r>
                        <a:rPr lang="en-US" sz="1800" u="none" dirty="0" smtClean="0"/>
                        <a:t>Korfovsky settlement products due to high costs </a:t>
                      </a:r>
                      <a:r>
                        <a:rPr lang="ru-RU" sz="1800" u="none" dirty="0" smtClean="0"/>
                        <a:t>        </a:t>
                      </a:r>
                      <a:r>
                        <a:rPr lang="en-US" sz="1800" u="none" dirty="0" smtClean="0"/>
                        <a:t>of manufacturing.</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r>
            </a:tbl>
          </a:graphicData>
        </a:graphic>
      </p:graphicFrame>
      <p:cxnSp>
        <p:nvCxnSpPr>
          <p:cNvPr id="6" name="Прямая соединительная линия 5"/>
          <p:cNvCxnSpPr/>
          <p:nvPr/>
        </p:nvCxnSpPr>
        <p:spPr>
          <a:xfrm>
            <a:off x="391086" y="692696"/>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996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23528" y="759318"/>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1340" y="188640"/>
            <a:ext cx="8397123" cy="477054"/>
          </a:xfrm>
          <a:prstGeom prst="rect">
            <a:avLst/>
          </a:prstGeom>
          <a:noFill/>
        </p:spPr>
        <p:txBody>
          <a:bodyPr wrap="square" rtlCol="0">
            <a:spAutoFit/>
          </a:bodyPr>
          <a:lstStyle/>
          <a:p>
            <a:pPr algn="ctr"/>
            <a:r>
              <a:rPr lang="en-US" sz="2500" dirty="0">
                <a:latin typeface="Franklin Gothic Demi" pitchFamily="34" charset="0"/>
              </a:rPr>
              <a:t>The investment project proposals</a:t>
            </a:r>
            <a:endParaRPr lang="ru-RU" sz="2500" dirty="0">
              <a:latin typeface="Franklin Gothic Demi" pitchFamily="34" charset="0"/>
            </a:endParaRPr>
          </a:p>
        </p:txBody>
      </p:sp>
      <p:pic>
        <p:nvPicPr>
          <p:cNvPr id="76" name="Picture 7" descr="C:\Users\ACER\Desktop\КГП. Оценка\лгпгнепг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2" y="1052736"/>
            <a:ext cx="9124078" cy="58052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7" name="Таблица 116"/>
          <p:cNvGraphicFramePr>
            <a:graphicFrameLocks noGrp="1"/>
          </p:cNvGraphicFramePr>
          <p:nvPr>
            <p:extLst>
              <p:ext uri="{D42A27DB-BD31-4B8C-83A1-F6EECF244321}">
                <p14:modId xmlns:p14="http://schemas.microsoft.com/office/powerpoint/2010/main" val="2145510285"/>
              </p:ext>
            </p:extLst>
          </p:nvPr>
        </p:nvGraphicFramePr>
        <p:xfrm>
          <a:off x="19922" y="1052736"/>
          <a:ext cx="3111918" cy="2304256"/>
        </p:xfrm>
        <a:graphic>
          <a:graphicData uri="http://schemas.openxmlformats.org/drawingml/2006/table">
            <a:tbl>
              <a:tblPr firstRow="1" bandRow="1">
                <a:tableStyleId>{BDBED569-4797-4DF1-A0F4-6AAB3CD982D8}</a:tableStyleId>
              </a:tblPr>
              <a:tblGrid>
                <a:gridCol w="519630"/>
                <a:gridCol w="2592288"/>
              </a:tblGrid>
              <a:tr h="389883">
                <a:tc gridSpan="2">
                  <a:txBody>
                    <a:bodyPr/>
                    <a:lstStyle/>
                    <a:p>
                      <a:pPr algn="ctr"/>
                      <a:r>
                        <a:rPr lang="en-US" sz="1600" b="1" dirty="0" smtClean="0">
                          <a:solidFill>
                            <a:schemeClr val="bg1"/>
                          </a:solidFill>
                        </a:rPr>
                        <a:t>The legend keys</a:t>
                      </a:r>
                      <a:endParaRPr lang="ru-RU" sz="1600" b="1" dirty="0">
                        <a:solidFill>
                          <a:schemeClr val="bg1"/>
                        </a:solidFill>
                      </a:endParaRPr>
                    </a:p>
                  </a:txBody>
                  <a:tcPr anchor="ctr"/>
                </a:tc>
                <a:tc hMerge="1">
                  <a:txBody>
                    <a:bodyPr/>
                    <a:lstStyle/>
                    <a:p>
                      <a:endParaRPr lang="ru-RU" dirty="0"/>
                    </a:p>
                  </a:txBody>
                  <a:tcPr/>
                </a:tc>
              </a:tr>
              <a:tr h="792155">
                <a:tc>
                  <a:txBody>
                    <a:bodyPr/>
                    <a:lstStyle/>
                    <a:p>
                      <a:endParaRPr lang="ru-RU" sz="1400" b="1" dirty="0"/>
                    </a:p>
                  </a:txBody>
                  <a:tcPr/>
                </a:tc>
                <a:tc>
                  <a:txBody>
                    <a:bodyPr/>
                    <a:lstStyle/>
                    <a:p>
                      <a:r>
                        <a:rPr lang="en-US" sz="1400" b="1" dirty="0" smtClean="0">
                          <a:solidFill>
                            <a:schemeClr val="bg1"/>
                          </a:solidFill>
                        </a:rPr>
                        <a:t>The land proposed for the development </a:t>
                      </a:r>
                      <a:endParaRPr lang="ru-RU" sz="1400" b="1" dirty="0">
                        <a:solidFill>
                          <a:schemeClr val="bg1"/>
                        </a:solidFill>
                      </a:endParaRPr>
                    </a:p>
                  </a:txBody>
                  <a:tcPr anchor="ctr"/>
                </a:tc>
              </a:tr>
              <a:tr h="561109">
                <a:tc>
                  <a:txBody>
                    <a:bodyPr/>
                    <a:lstStyle/>
                    <a:p>
                      <a:endParaRPr lang="ru-RU" sz="1400" b="1" dirty="0"/>
                    </a:p>
                  </a:txBody>
                  <a:tcPr/>
                </a:tc>
                <a:tc>
                  <a:txBody>
                    <a:bodyPr/>
                    <a:lstStyle/>
                    <a:p>
                      <a:r>
                        <a:rPr lang="en-US" sz="1400" b="1" dirty="0" smtClean="0">
                          <a:solidFill>
                            <a:schemeClr val="bg1"/>
                          </a:solidFill>
                        </a:rPr>
                        <a:t>The road travel to the land plots</a:t>
                      </a:r>
                      <a:endParaRPr lang="ru-RU" sz="1400" b="1" dirty="0">
                        <a:solidFill>
                          <a:schemeClr val="bg1"/>
                        </a:solidFill>
                      </a:endParaRPr>
                    </a:p>
                  </a:txBody>
                  <a:tcPr anchor="ctr"/>
                </a:tc>
              </a:tr>
              <a:tr h="561109">
                <a:tc>
                  <a:txBody>
                    <a:bodyPr/>
                    <a:lstStyle/>
                    <a:p>
                      <a:endParaRPr lang="ru-RU" sz="1400" b="1" dirty="0"/>
                    </a:p>
                  </a:txBody>
                  <a:tcPr/>
                </a:tc>
                <a:tc>
                  <a:txBody>
                    <a:bodyPr/>
                    <a:lstStyle/>
                    <a:p>
                      <a:r>
                        <a:rPr lang="en-US" sz="1400" b="1" dirty="0" smtClean="0">
                          <a:solidFill>
                            <a:schemeClr val="bg1"/>
                          </a:solidFill>
                        </a:rPr>
                        <a:t>The Far Eastern railway</a:t>
                      </a:r>
                      <a:endParaRPr lang="ru-RU" sz="1400" b="1" dirty="0">
                        <a:solidFill>
                          <a:schemeClr val="bg1"/>
                        </a:solidFill>
                      </a:endParaRPr>
                    </a:p>
                  </a:txBody>
                  <a:tcPr anchor="ctr"/>
                </a:tc>
              </a:tr>
            </a:tbl>
          </a:graphicData>
        </a:graphic>
      </p:graphicFrame>
      <p:pic>
        <p:nvPicPr>
          <p:cNvPr id="7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09" y="1702351"/>
            <a:ext cx="2381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Прямоугольник 119"/>
          <p:cNvSpPr/>
          <p:nvPr/>
        </p:nvSpPr>
        <p:spPr>
          <a:xfrm>
            <a:off x="184110" y="2420888"/>
            <a:ext cx="216024" cy="2160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1" name="Прямоугольник 120"/>
          <p:cNvSpPr/>
          <p:nvPr/>
        </p:nvSpPr>
        <p:spPr>
          <a:xfrm>
            <a:off x="173059" y="2996952"/>
            <a:ext cx="216024" cy="216024"/>
          </a:xfrm>
          <a:prstGeom prst="rect">
            <a:avLst/>
          </a:prstGeom>
          <a:solidFill>
            <a:schemeClr val="bg1">
              <a:lumMod val="75000"/>
              <a:lumOff val="25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9468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57844" y="908720"/>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0426" y="260648"/>
            <a:ext cx="8442353" cy="523220"/>
          </a:xfrm>
          <a:prstGeom prst="rect">
            <a:avLst/>
          </a:prstGeom>
          <a:noFill/>
        </p:spPr>
        <p:txBody>
          <a:bodyPr wrap="square" rtlCol="0">
            <a:spAutoFit/>
          </a:bodyPr>
          <a:lstStyle/>
          <a:p>
            <a:pPr algn="ctr"/>
            <a:r>
              <a:rPr lang="en-US" sz="2800" dirty="0">
                <a:solidFill>
                  <a:prstClr val="white"/>
                </a:solidFill>
                <a:latin typeface="Franklin Gothic Demi" pitchFamily="34" charset="0"/>
              </a:rPr>
              <a:t>The investment project proposals</a:t>
            </a:r>
          </a:p>
        </p:txBody>
      </p:sp>
      <p:graphicFrame>
        <p:nvGraphicFramePr>
          <p:cNvPr id="2" name="Таблица 1"/>
          <p:cNvGraphicFramePr>
            <a:graphicFrameLocks noGrp="1"/>
          </p:cNvGraphicFramePr>
          <p:nvPr>
            <p:extLst>
              <p:ext uri="{D42A27DB-BD31-4B8C-83A1-F6EECF244321}">
                <p14:modId xmlns:p14="http://schemas.microsoft.com/office/powerpoint/2010/main" val="3851281870"/>
              </p:ext>
            </p:extLst>
          </p:nvPr>
        </p:nvGraphicFramePr>
        <p:xfrm>
          <a:off x="179512" y="1196752"/>
          <a:ext cx="8784976" cy="5472608"/>
        </p:xfrm>
        <a:graphic>
          <a:graphicData uri="http://schemas.openxmlformats.org/drawingml/2006/table">
            <a:tbl>
              <a:tblPr firstRow="1" bandRow="1">
                <a:tableStyleId>{616DA210-FB5B-4158-B5E0-FEB733F419BA}</a:tableStyleId>
              </a:tblPr>
              <a:tblGrid>
                <a:gridCol w="8784976"/>
              </a:tblGrid>
              <a:tr h="10965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1. The land proposed for the development  has total area 55 hectares for production facilities, buildings and industrial enterprises.</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133151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smtClean="0">
                          <a:ln>
                            <a:noFill/>
                          </a:ln>
                          <a:effectLst/>
                          <a:uLnTx/>
                          <a:uFillTx/>
                        </a:rPr>
                        <a:t>2. The area and configuration of land plot for rent is determined based on the project scale and specifics of investor's activity.</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r>
              <a:tr h="125318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smtClean="0">
                          <a:ln>
                            <a:noFill/>
                          </a:ln>
                          <a:effectLst/>
                          <a:uLnTx/>
                          <a:uFillTx/>
                        </a:rPr>
                        <a:t>3. For investment organizations in Korfovsky urban-type  community there is a reduced rate tax for the lease of land plots.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79136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smtClean="0">
                          <a:ln>
                            <a:noFill/>
                          </a:ln>
                          <a:effectLst/>
                          <a:uLnTx/>
                          <a:uFillTx/>
                        </a:rPr>
                        <a:t>4. There is a road travel to the land plots with a crushed stone-gravel coating. The road is adjacent to federal highway A370 «Ussury» Khabarovsk-Vladivostok and he land plot is adjacent to railway deadlock of Far Eastern railway.</a:t>
                      </a:r>
                    </a:p>
                    <a:p>
                      <a:endParaRPr lang="ru-RU"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67329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57844" y="908720"/>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0426" y="260648"/>
            <a:ext cx="8442353" cy="523220"/>
          </a:xfrm>
          <a:prstGeom prst="rect">
            <a:avLst/>
          </a:prstGeom>
          <a:noFill/>
        </p:spPr>
        <p:txBody>
          <a:bodyPr wrap="square" rtlCol="0">
            <a:spAutoFit/>
          </a:bodyPr>
          <a:lstStyle/>
          <a:p>
            <a:pPr algn="ctr"/>
            <a:r>
              <a:rPr lang="en-US" sz="2800" dirty="0">
                <a:solidFill>
                  <a:prstClr val="white"/>
                </a:solidFill>
                <a:latin typeface="Franklin Gothic Demi" pitchFamily="34" charset="0"/>
              </a:rPr>
              <a:t>The investment project proposals</a:t>
            </a:r>
          </a:p>
        </p:txBody>
      </p:sp>
      <p:graphicFrame>
        <p:nvGraphicFramePr>
          <p:cNvPr id="2" name="Таблица 1"/>
          <p:cNvGraphicFramePr>
            <a:graphicFrameLocks noGrp="1"/>
          </p:cNvGraphicFramePr>
          <p:nvPr>
            <p:extLst>
              <p:ext uri="{D42A27DB-BD31-4B8C-83A1-F6EECF244321}">
                <p14:modId xmlns:p14="http://schemas.microsoft.com/office/powerpoint/2010/main" val="4293183037"/>
              </p:ext>
            </p:extLst>
          </p:nvPr>
        </p:nvGraphicFramePr>
        <p:xfrm>
          <a:off x="179512" y="1196752"/>
          <a:ext cx="8784976" cy="4732928"/>
        </p:xfrm>
        <a:graphic>
          <a:graphicData uri="http://schemas.openxmlformats.org/drawingml/2006/table">
            <a:tbl>
              <a:tblPr firstRow="1" bandRow="1">
                <a:tableStyleId>{616DA210-FB5B-4158-B5E0-FEB733F419BA}</a:tableStyleId>
              </a:tblPr>
              <a:tblGrid>
                <a:gridCol w="8784976"/>
              </a:tblGrid>
              <a:tr h="15841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u="none" strike="noStrike" kern="1200" cap="none" spc="0" normalizeH="0" baseline="0" noProof="0" dirty="0" smtClean="0">
                          <a:ln>
                            <a:noFill/>
                          </a:ln>
                          <a:effectLst/>
                          <a:uLnTx/>
                          <a:uFillTx/>
                        </a:rPr>
                        <a:t>5. There is a possibility of technological accession of the planned facilities to the centralized systems of communal service including heat supply, water supply, water disposal and electric supply (nearest connection point - 560 m).</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18002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u="none" strike="noStrike" kern="1200" cap="none" spc="0" normalizeH="0" baseline="0" noProof="0" dirty="0" smtClean="0">
                          <a:ln>
                            <a:noFill/>
                          </a:ln>
                          <a:effectLst/>
                          <a:uLnTx/>
                          <a:uFillTx/>
                        </a:rPr>
                        <a:t>6. The administration of the urban-type community shall guarantee assistance for investors, including preparation technological condition for connection to centralized systems of communal service on the principle of «Single window».</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r>
              <a:tr h="13485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u="none" strike="noStrike" kern="1200" cap="none" spc="0" normalizeH="0" baseline="0" noProof="0" dirty="0" smtClean="0">
                          <a:ln>
                            <a:noFill/>
                          </a:ln>
                          <a:effectLst/>
                          <a:uLnTx/>
                          <a:uFillTx/>
                        </a:rPr>
                        <a:t>7. The big deposit of building stone (quarry) is located on the settlement territory. It located 4 km from the proposed land plots.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5" name="Picture 2" descr="C:\Users\ACER\Desktop\КГП. Оценка\big-vehicle-construction-coloring-pag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3" y="5901223"/>
            <a:ext cx="1565498" cy="80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662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57844" y="908720"/>
            <a:ext cx="84249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40426" y="260648"/>
            <a:ext cx="8442353" cy="523220"/>
          </a:xfrm>
          <a:prstGeom prst="rect">
            <a:avLst/>
          </a:prstGeom>
          <a:noFill/>
        </p:spPr>
        <p:txBody>
          <a:bodyPr wrap="square" rtlCol="0">
            <a:spAutoFit/>
          </a:bodyPr>
          <a:lstStyle/>
          <a:p>
            <a:pPr algn="ctr"/>
            <a:r>
              <a:rPr lang="en-US" sz="2800" dirty="0">
                <a:solidFill>
                  <a:prstClr val="white"/>
                </a:solidFill>
                <a:latin typeface="Franklin Gothic Demi" pitchFamily="34" charset="0"/>
              </a:rPr>
              <a:t>The investment project proposals</a:t>
            </a:r>
          </a:p>
        </p:txBody>
      </p:sp>
      <p:graphicFrame>
        <p:nvGraphicFramePr>
          <p:cNvPr id="2" name="Таблица 1"/>
          <p:cNvGraphicFramePr>
            <a:graphicFrameLocks noGrp="1"/>
          </p:cNvGraphicFramePr>
          <p:nvPr>
            <p:extLst>
              <p:ext uri="{D42A27DB-BD31-4B8C-83A1-F6EECF244321}">
                <p14:modId xmlns:p14="http://schemas.microsoft.com/office/powerpoint/2010/main" val="76035165"/>
              </p:ext>
            </p:extLst>
          </p:nvPr>
        </p:nvGraphicFramePr>
        <p:xfrm>
          <a:off x="179512" y="1196752"/>
          <a:ext cx="8784976" cy="3595856"/>
        </p:xfrm>
        <a:graphic>
          <a:graphicData uri="http://schemas.openxmlformats.org/drawingml/2006/table">
            <a:tbl>
              <a:tblPr firstRow="1" bandRow="1">
                <a:tableStyleId>{616DA210-FB5B-4158-B5E0-FEB733F419BA}</a:tableStyleId>
              </a:tblPr>
              <a:tblGrid>
                <a:gridCol w="8784976"/>
              </a:tblGrid>
              <a:tr h="15841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u="none" strike="noStrike" kern="1200" cap="none" spc="0" normalizeH="0" baseline="0" noProof="0" dirty="0" smtClean="0">
                          <a:ln>
                            <a:noFill/>
                          </a:ln>
                          <a:effectLst/>
                          <a:uLnTx/>
                          <a:uFillTx/>
                        </a:rPr>
                        <a:t>8. One of the activities of investors can be building materials production (bricks, cinder blocks, paving slabs, wall plates, side stones, ground plates, plates for facing). In the present time, production of these products is absent.</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18002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100" b="1" u="none" strike="noStrike" kern="1200" cap="none" spc="0" normalizeH="0" baseline="0" noProof="0" dirty="0" smtClean="0">
                          <a:ln>
                            <a:noFill/>
                          </a:ln>
                          <a:effectLst/>
                          <a:uLnTx/>
                          <a:uFillTx/>
                        </a:rPr>
                        <a:t>9. In relation to implementation of large investment projects in Russian Far Eastern territory (capital construction and repair of strategic objects), the sales market of the Korfovsky settlement's production can be: Khabarovsk region, Primorsky Krai, Jewish Autonomous region, Amur region, Sakhalin region, Republic of Sakha Yakutia.</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79204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8358932" cy="477054"/>
          </a:xfrm>
          <a:prstGeom prst="rect">
            <a:avLst/>
          </a:prstGeom>
          <a:noFill/>
        </p:spPr>
        <p:txBody>
          <a:bodyPr wrap="square" rtlCol="0">
            <a:spAutoFit/>
          </a:bodyPr>
          <a:lstStyle/>
          <a:p>
            <a:pPr algn="ctr"/>
            <a:r>
              <a:rPr lang="en-US" sz="2500" dirty="0">
                <a:latin typeface="Franklin Gothic Demi" pitchFamily="34" charset="0"/>
              </a:rPr>
              <a:t>The brief characteristic of settlement</a:t>
            </a:r>
            <a:endParaRPr lang="ru-RU" sz="2500" dirty="0">
              <a:latin typeface="Franklin Gothic Demi" pitchFamily="34" charset="0"/>
            </a:endParaRPr>
          </a:p>
        </p:txBody>
      </p:sp>
      <p:cxnSp>
        <p:nvCxnSpPr>
          <p:cNvPr id="4" name="Прямая соединительная линия 3"/>
          <p:cNvCxnSpPr/>
          <p:nvPr/>
        </p:nvCxnSpPr>
        <p:spPr>
          <a:xfrm>
            <a:off x="395535" y="1052736"/>
            <a:ext cx="83589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1542" y="1340768"/>
            <a:ext cx="8352927" cy="769441"/>
          </a:xfrm>
          <a:prstGeom prst="rect">
            <a:avLst/>
          </a:prstGeom>
          <a:noFill/>
        </p:spPr>
        <p:txBody>
          <a:bodyPr wrap="square" rtlCol="0">
            <a:spAutoFit/>
          </a:bodyPr>
          <a:lstStyle/>
          <a:p>
            <a:r>
              <a:rPr lang="en-US" sz="2200" b="1" dirty="0"/>
              <a:t>The Korfovsky settlement is the </a:t>
            </a:r>
            <a:r>
              <a:rPr lang="en-US" sz="2200" b="1" dirty="0">
                <a:solidFill>
                  <a:srgbClr val="FFC000"/>
                </a:solidFill>
              </a:rPr>
              <a:t>administrative center </a:t>
            </a:r>
            <a:r>
              <a:rPr lang="en-US" sz="2200" b="1" dirty="0"/>
              <a:t>of Korfovsky urban-type  community of Khabarovsk district</a:t>
            </a:r>
            <a:endParaRPr lang="ru-RU" sz="22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300753885"/>
              </p:ext>
            </p:extLst>
          </p:nvPr>
        </p:nvGraphicFramePr>
        <p:xfrm>
          <a:off x="539553" y="2420889"/>
          <a:ext cx="8208912" cy="4248471"/>
        </p:xfrm>
        <a:graphic>
          <a:graphicData uri="http://schemas.openxmlformats.org/drawingml/2006/table">
            <a:tbl>
              <a:tblPr firstRow="1" bandRow="1">
                <a:tableStyleId>{5940675A-B579-460E-94D1-54222C63F5DA}</a:tableStyleId>
              </a:tblPr>
              <a:tblGrid>
                <a:gridCol w="1728192"/>
                <a:gridCol w="4320480"/>
                <a:gridCol w="2160240"/>
              </a:tblGrid>
              <a:tr h="1365580">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mn-ea"/>
                          <a:cs typeface="+mn-cs"/>
                        </a:rPr>
                        <a:t>The population</a:t>
                      </a:r>
                      <a:r>
                        <a:rPr kumimoji="0" lang="ru-RU" sz="2000" b="1" i="0" u="none" strike="noStrike" kern="1200" cap="none" spc="0" normalizeH="0" baseline="0" noProof="0" dirty="0" smtClean="0">
                          <a:ln>
                            <a:noFill/>
                          </a:ln>
                          <a:solidFill>
                            <a:prstClr val="white"/>
                          </a:solidFill>
                          <a:effectLst/>
                          <a:uLnTx/>
                          <a:uFillTx/>
                          <a:latin typeface="+mn-lt"/>
                          <a:ea typeface="+mn-ea"/>
                          <a:cs typeface="+mn-cs"/>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FFC000"/>
                          </a:solidFill>
                          <a:effectLst/>
                          <a:uLnTx/>
                          <a:uFillTx/>
                          <a:latin typeface="+mn-lt"/>
                          <a:ea typeface="Times New Roman"/>
                          <a:cs typeface="+mn-cs"/>
                        </a:rPr>
                        <a:t>3884</a:t>
                      </a:r>
                      <a:r>
                        <a:rPr kumimoji="0" lang="ru-RU" sz="2000" b="1" i="0" u="none" strike="noStrike" kern="1200" cap="none" spc="0" normalizeH="0" baseline="0" noProof="0" dirty="0" smtClean="0">
                          <a:ln>
                            <a:noFill/>
                          </a:ln>
                          <a:solidFill>
                            <a:prstClr val="white"/>
                          </a:solidFill>
                          <a:effectLst/>
                          <a:uLnTx/>
                          <a:uFillTx/>
                          <a:latin typeface="+mn-lt"/>
                          <a:ea typeface="Times New Roman"/>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Times New Roman"/>
                          <a:cs typeface="+mn-cs"/>
                        </a:rPr>
                        <a:t>people </a:t>
                      </a:r>
                      <a:endParaRPr kumimoji="0" lang="ru-RU" sz="2000" b="1" i="0" u="none" strike="noStrike" kern="1200" cap="none" spc="0" normalizeH="0" baseline="0" noProof="0" dirty="0" smtClean="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365580">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mn-ea"/>
                          <a:cs typeface="+mn-cs"/>
                        </a:rPr>
                        <a:t>The area</a:t>
                      </a:r>
                      <a:r>
                        <a:rPr kumimoji="0" lang="ru-RU" sz="2000" b="1" i="0" u="none" strike="noStrike" kern="1200" cap="none" spc="0" normalizeH="0" baseline="0" noProof="0" dirty="0" smtClean="0">
                          <a:ln>
                            <a:noFill/>
                          </a:ln>
                          <a:solidFill>
                            <a:prstClr val="white"/>
                          </a:solidFill>
                          <a:effectLst/>
                          <a:uLnTx/>
                          <a:uFillTx/>
                          <a:latin typeface="+mn-lt"/>
                          <a:ea typeface="+mn-ea"/>
                          <a:cs typeface="+mn-cs"/>
                        </a:rPr>
                        <a:t>:</a:t>
                      </a:r>
                      <a:endParaRPr lang="ru-RU"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FFC000"/>
                          </a:solidFill>
                          <a:effectLst/>
                          <a:uLnTx/>
                          <a:uFillTx/>
                          <a:latin typeface="+mn-lt"/>
                          <a:ea typeface="+mn-ea"/>
                          <a:cs typeface="+mn-cs"/>
                        </a:rPr>
                        <a:t>812,3</a:t>
                      </a:r>
                      <a:r>
                        <a:rPr kumimoji="0" lang="ru-RU" sz="2000" b="1" i="0" u="none" strike="noStrike" kern="1200" cap="none" spc="0" normalizeH="0" baseline="0" noProof="0" dirty="0" smtClean="0">
                          <a:ln>
                            <a:noFill/>
                          </a:ln>
                          <a:solidFill>
                            <a:prstClr val="white"/>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mn-ea"/>
                          <a:cs typeface="+mn-cs"/>
                        </a:rPr>
                        <a:t>hectare</a:t>
                      </a:r>
                      <a:endParaRPr kumimoji="0" lang="ru-RU" sz="2000" b="1" i="0" u="none" strike="noStrike" kern="1200" cap="none" spc="0" normalizeH="0" baseline="0" noProof="0" dirty="0" smtClean="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17311">
                <a:tc>
                  <a:txBody>
                    <a:bodyPr/>
                    <a:lstStyle/>
                    <a:p>
                      <a:endParaRPr lang="ru-R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mn-ea"/>
                          <a:cs typeface="+mn-cs"/>
                        </a:rPr>
                        <a:t>The distance to the center (Khabarovsk city)</a:t>
                      </a:r>
                      <a:r>
                        <a:rPr kumimoji="0" lang="ru-RU" sz="2000" b="1" i="0" u="none" strike="noStrike" kern="1200" cap="none" spc="0" normalizeH="0" baseline="0" noProof="0" dirty="0" smtClean="0">
                          <a:ln>
                            <a:noFill/>
                          </a:ln>
                          <a:solidFill>
                            <a:prstClr val="white"/>
                          </a:solidFill>
                          <a:effectLst/>
                          <a:uLnTx/>
                          <a:uFillTx/>
                          <a:latin typeface="+mn-lt"/>
                          <a:ea typeface="+mn-ea"/>
                          <a:cs typeface="+mn-cs"/>
                        </a:rPr>
                        <a:t>:</a:t>
                      </a:r>
                      <a:endParaRPr lang="ru-RU"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FFC000"/>
                          </a:solidFill>
                          <a:effectLst/>
                          <a:uLnTx/>
                          <a:uFillTx/>
                          <a:latin typeface="+mn-lt"/>
                          <a:ea typeface="+mn-ea"/>
                          <a:cs typeface="+mn-cs"/>
                        </a:rPr>
                        <a:t>14</a:t>
                      </a:r>
                      <a:r>
                        <a:rPr kumimoji="0" lang="ru-RU" sz="3200" b="1" i="0" u="none" strike="noStrike" kern="1200" cap="none" spc="0" normalizeH="0" baseline="0" noProof="0" dirty="0" smtClean="0">
                          <a:ln>
                            <a:noFill/>
                          </a:ln>
                          <a:solidFill>
                            <a:prstClr val="white"/>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mn-ea"/>
                          <a:cs typeface="+mn-cs"/>
                        </a:rPr>
                        <a:t>km</a:t>
                      </a:r>
                      <a:endParaRPr kumimoji="0" lang="ru-RU" sz="2000" b="1" i="0" u="none" strike="noStrike" kern="1200" cap="none" spc="0" normalizeH="0" baseline="0" noProof="0" dirty="0" smtClean="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20" name="Picture 2" descr="C:\Users\ACER\Desktop\КГП. Оценка\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21" y="2750587"/>
            <a:ext cx="814757" cy="88515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43608" y="3635746"/>
            <a:ext cx="803640" cy="1631216"/>
          </a:xfrm>
          <a:prstGeom prst="rect">
            <a:avLst/>
          </a:prstGeom>
          <a:noFill/>
        </p:spPr>
        <p:txBody>
          <a:bodyPr wrap="square" rtlCol="0">
            <a:spAutoFit/>
          </a:bodyPr>
          <a:lstStyle/>
          <a:p>
            <a:r>
              <a:rPr lang="en-US" sz="10000" dirty="0" smtClean="0"/>
              <a:t>s</a:t>
            </a:r>
            <a:endParaRPr lang="ru-RU" sz="10000" dirty="0"/>
          </a:p>
        </p:txBody>
      </p:sp>
      <p:pic>
        <p:nvPicPr>
          <p:cNvPr id="4100" name="Picture 4" descr="C:\Users\ACER\Desktop\КГП. Оценка\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59" y="5232413"/>
            <a:ext cx="1188033" cy="116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32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0" y="260648"/>
            <a:ext cx="8784977" cy="492443"/>
          </a:xfrm>
          <a:prstGeom prst="rect">
            <a:avLst/>
          </a:prstGeom>
          <a:noFill/>
        </p:spPr>
        <p:txBody>
          <a:bodyPr wrap="square" rtlCol="0">
            <a:spAutoFit/>
          </a:bodyPr>
          <a:lstStyle/>
          <a:p>
            <a:pPr algn="ctr"/>
            <a:r>
              <a:rPr lang="en-US" sz="2500" dirty="0">
                <a:latin typeface="Franklin Gothic Demi" pitchFamily="34" charset="0"/>
              </a:rPr>
              <a:t>The map image of settlement</a:t>
            </a:r>
            <a:endParaRPr lang="ru-RU" sz="2500" dirty="0">
              <a:latin typeface="Franklin Gothic Demi" pitchFamily="34" charset="0"/>
            </a:endParaRPr>
          </a:p>
        </p:txBody>
      </p:sp>
      <p:cxnSp>
        <p:nvCxnSpPr>
          <p:cNvPr id="4" name="Прямая соединительная линия 3"/>
          <p:cNvCxnSpPr/>
          <p:nvPr/>
        </p:nvCxnSpPr>
        <p:spPr>
          <a:xfrm>
            <a:off x="179511" y="870936"/>
            <a:ext cx="87849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ACER\Desktop\КГП. Оценка\авпрунноуккно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24744"/>
            <a:ext cx="8784977" cy="55446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77278" y="1315986"/>
            <a:ext cx="2501006" cy="338554"/>
          </a:xfrm>
          <a:prstGeom prst="rect">
            <a:avLst/>
          </a:prstGeom>
          <a:noFill/>
        </p:spPr>
        <p:txBody>
          <a:bodyPr wrap="none" rtlCol="0">
            <a:spAutoFit/>
          </a:bodyPr>
          <a:lstStyle/>
          <a:p>
            <a:r>
              <a:rPr lang="en-US" sz="1600" dirty="0">
                <a:ln w="18415" cmpd="sng">
                  <a:solidFill>
                    <a:srgbClr val="FFFFFF"/>
                  </a:solidFill>
                  <a:prstDash val="solid"/>
                </a:ln>
                <a:solidFill>
                  <a:srgbClr val="FFFFFF"/>
                </a:solidFill>
              </a:rPr>
              <a:t>The Korfovsky settlement</a:t>
            </a:r>
            <a:endParaRPr lang="ru-RU" sz="1600" dirty="0">
              <a:ln w="18415" cmpd="sng">
                <a:solidFill>
                  <a:srgbClr val="FFFFFF"/>
                </a:solidFill>
                <a:prstDash val="solid"/>
              </a:ln>
              <a:solidFill>
                <a:srgbClr val="FFFFFF"/>
              </a:solidFill>
            </a:endParaRPr>
          </a:p>
        </p:txBody>
      </p:sp>
      <p:sp>
        <p:nvSpPr>
          <p:cNvPr id="17" name="TextBox 16"/>
          <p:cNvSpPr txBox="1"/>
          <p:nvPr/>
        </p:nvSpPr>
        <p:spPr>
          <a:xfrm rot="4849071">
            <a:off x="3770466" y="2305552"/>
            <a:ext cx="1962397" cy="338554"/>
          </a:xfrm>
          <a:prstGeom prst="rect">
            <a:avLst/>
          </a:prstGeom>
          <a:noFill/>
        </p:spPr>
        <p:txBody>
          <a:bodyPr wrap="none" rtlCol="0">
            <a:spAutoFit/>
          </a:bodyPr>
          <a:lstStyle/>
          <a:p>
            <a:r>
              <a:rPr lang="en-US" sz="1600" dirty="0">
                <a:ln w="18415" cmpd="sng">
                  <a:solidFill>
                    <a:srgbClr val="FFFFFF"/>
                  </a:solidFill>
                  <a:prstDash val="solid"/>
                </a:ln>
                <a:solidFill>
                  <a:srgbClr val="FFFFFF"/>
                </a:solidFill>
              </a:rPr>
              <a:t>Far Eastern rail line</a:t>
            </a:r>
            <a:endParaRPr lang="ru-RU" sz="1600" dirty="0">
              <a:ln w="18415" cmpd="sng">
                <a:solidFill>
                  <a:srgbClr val="FFFFFF"/>
                </a:solidFill>
                <a:prstDash val="solid"/>
              </a:ln>
              <a:solidFill>
                <a:srgbClr val="FFFFFF"/>
              </a:solidFill>
            </a:endParaRPr>
          </a:p>
        </p:txBody>
      </p:sp>
      <p:sp>
        <p:nvSpPr>
          <p:cNvPr id="19" name="TextBox 18"/>
          <p:cNvSpPr txBox="1"/>
          <p:nvPr/>
        </p:nvSpPr>
        <p:spPr>
          <a:xfrm rot="662979">
            <a:off x="4232005" y="5660681"/>
            <a:ext cx="1686680" cy="338554"/>
          </a:xfrm>
          <a:prstGeom prst="rect">
            <a:avLst/>
          </a:prstGeom>
          <a:noFill/>
        </p:spPr>
        <p:txBody>
          <a:bodyPr wrap="none" rtlCol="0">
            <a:spAutoFit/>
          </a:bodyPr>
          <a:lstStyle/>
          <a:p>
            <a:r>
              <a:rPr lang="en-US" sz="1600" dirty="0">
                <a:ln w="18415" cmpd="sng">
                  <a:solidFill>
                    <a:srgbClr val="FFFFFF"/>
                  </a:solidFill>
                  <a:prstDash val="solid"/>
                </a:ln>
                <a:solidFill>
                  <a:srgbClr val="FFFFFF"/>
                </a:solidFill>
              </a:rPr>
              <a:t>F</a:t>
            </a:r>
            <a:r>
              <a:rPr lang="en-US" sz="1600" dirty="0" smtClean="0">
                <a:ln w="18415" cmpd="sng">
                  <a:solidFill>
                    <a:srgbClr val="FFFFFF"/>
                  </a:solidFill>
                  <a:prstDash val="solid"/>
                </a:ln>
                <a:solidFill>
                  <a:srgbClr val="FFFFFF"/>
                </a:solidFill>
              </a:rPr>
              <a:t>ederal highway</a:t>
            </a:r>
            <a:endParaRPr lang="ru-RU" sz="1600" dirty="0">
              <a:ln w="18415" cmpd="sng">
                <a:solidFill>
                  <a:srgbClr val="FFFFFF"/>
                </a:solidFill>
                <a:prstDash val="solid"/>
              </a:ln>
              <a:solidFill>
                <a:srgbClr val="FFFFFF"/>
              </a:solidFill>
            </a:endParaRPr>
          </a:p>
        </p:txBody>
      </p:sp>
      <p:sp>
        <p:nvSpPr>
          <p:cNvPr id="22" name="TextBox 21"/>
          <p:cNvSpPr txBox="1"/>
          <p:nvPr/>
        </p:nvSpPr>
        <p:spPr>
          <a:xfrm>
            <a:off x="1259632" y="6010837"/>
            <a:ext cx="813043" cy="338554"/>
          </a:xfrm>
          <a:prstGeom prst="rect">
            <a:avLst/>
          </a:prstGeom>
          <a:noFill/>
        </p:spPr>
        <p:txBody>
          <a:bodyPr wrap="none" rtlCol="0">
            <a:spAutoFit/>
          </a:bodyPr>
          <a:lstStyle/>
          <a:p>
            <a:r>
              <a:rPr lang="en-US" sz="1600" dirty="0">
                <a:ln w="18415" cmpd="sng">
                  <a:solidFill>
                    <a:srgbClr val="FFFFFF"/>
                  </a:solidFill>
                  <a:prstDash val="solid"/>
                </a:ln>
                <a:solidFill>
                  <a:srgbClr val="FFFFFF"/>
                </a:solidFill>
              </a:rPr>
              <a:t>Quarry</a:t>
            </a:r>
            <a:endParaRPr lang="ru-RU" sz="1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1581363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95536" y="1052736"/>
            <a:ext cx="8280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404664"/>
            <a:ext cx="8064896" cy="477054"/>
          </a:xfrm>
          <a:prstGeom prst="rect">
            <a:avLst/>
          </a:prstGeom>
          <a:noFill/>
        </p:spPr>
        <p:txBody>
          <a:bodyPr wrap="square" rtlCol="0">
            <a:spAutoFit/>
          </a:bodyPr>
          <a:lstStyle/>
          <a:p>
            <a:pPr algn="ctr"/>
            <a:r>
              <a:rPr lang="en-US" sz="2500" dirty="0">
                <a:latin typeface="Franklin Gothic Demi" pitchFamily="34" charset="0"/>
              </a:rPr>
              <a:t>The logistics potential of settlement</a:t>
            </a:r>
            <a:endParaRPr lang="ru-RU" sz="2500" dirty="0">
              <a:latin typeface="Franklin Gothic Demi" pitchFamily="34" charset="0"/>
            </a:endParaRPr>
          </a:p>
        </p:txBody>
      </p:sp>
      <p:sp>
        <p:nvSpPr>
          <p:cNvPr id="5" name="TextBox 4"/>
          <p:cNvSpPr txBox="1"/>
          <p:nvPr/>
        </p:nvSpPr>
        <p:spPr>
          <a:xfrm>
            <a:off x="395536" y="1340768"/>
            <a:ext cx="8424936" cy="4501232"/>
          </a:xfrm>
          <a:prstGeom prst="rect">
            <a:avLst/>
          </a:prstGeom>
          <a:noFill/>
        </p:spPr>
        <p:txBody>
          <a:bodyPr wrap="square" rtlCol="0">
            <a:spAutoFit/>
          </a:bodyPr>
          <a:lstStyle/>
          <a:p>
            <a:pPr algn="just"/>
            <a:r>
              <a:rPr lang="en-US" sz="2050" b="1" dirty="0"/>
              <a:t>The Korfovsky settlement is located at the intersection of </a:t>
            </a:r>
            <a:r>
              <a:rPr lang="en-US" sz="2050" b="1" dirty="0">
                <a:solidFill>
                  <a:srgbClr val="FFC000"/>
                </a:solidFill>
              </a:rPr>
              <a:t>most important logistics routes of the Far East of Russia</a:t>
            </a:r>
            <a:r>
              <a:rPr lang="en-US" sz="2050" b="1" dirty="0"/>
              <a:t>. The main ways crossing settlement are:</a:t>
            </a:r>
            <a:r>
              <a:rPr lang="ru-RU" sz="2050" b="1" dirty="0" smtClean="0"/>
              <a:t>:</a:t>
            </a:r>
          </a:p>
          <a:p>
            <a:pPr algn="just"/>
            <a:endParaRPr lang="ru-RU" sz="2050" b="1" dirty="0"/>
          </a:p>
          <a:p>
            <a:pPr marL="457200" indent="-457200">
              <a:buFont typeface="+mj-lt"/>
              <a:buAutoNum type="arabicPeriod"/>
            </a:pPr>
            <a:r>
              <a:rPr lang="en-US" sz="2050" b="1" dirty="0" smtClean="0"/>
              <a:t>The </a:t>
            </a:r>
            <a:r>
              <a:rPr lang="en-US" sz="2050" b="1" dirty="0"/>
              <a:t>Far Eastern rail line. Khabarovsk-Vladivostok (the </a:t>
            </a:r>
            <a:r>
              <a:rPr lang="en-US" sz="2050" b="1" dirty="0" smtClean="0"/>
              <a:t>Korfovsky station)</a:t>
            </a:r>
          </a:p>
          <a:p>
            <a:pPr marL="457200" indent="-457200">
              <a:buFont typeface="+mj-lt"/>
              <a:buAutoNum type="arabicPeriod"/>
            </a:pPr>
            <a:endParaRPr lang="ru-RU" sz="2050" b="1" dirty="0"/>
          </a:p>
          <a:p>
            <a:pPr marL="457200" indent="-457200">
              <a:buFont typeface="+mj-lt"/>
              <a:buAutoNum type="arabicPeriod"/>
            </a:pPr>
            <a:r>
              <a:rPr lang="en-US" sz="2050" b="1" dirty="0" smtClean="0"/>
              <a:t>The Federal </a:t>
            </a:r>
            <a:r>
              <a:rPr lang="en-US" sz="2050" b="1" dirty="0"/>
              <a:t>highway A370 </a:t>
            </a:r>
            <a:r>
              <a:rPr lang="en-US" sz="2050" b="1" dirty="0" smtClean="0"/>
              <a:t>«Ussury» Khabarovsk-Vladivostok</a:t>
            </a:r>
          </a:p>
          <a:p>
            <a:pPr marL="457200" indent="-457200">
              <a:buFont typeface="+mj-lt"/>
              <a:buAutoNum type="arabicPeriod"/>
            </a:pPr>
            <a:endParaRPr lang="ru-RU" sz="2050" b="1" dirty="0" smtClean="0"/>
          </a:p>
          <a:p>
            <a:pPr marL="457200" indent="-457200">
              <a:buFont typeface="+mj-lt"/>
              <a:buAutoNum type="arabicPeriod"/>
            </a:pPr>
            <a:r>
              <a:rPr lang="en-US" sz="2050" b="1" dirty="0"/>
              <a:t>The strategic highway </a:t>
            </a:r>
            <a:r>
              <a:rPr lang="en-US" sz="2050" b="1" dirty="0" smtClean="0"/>
              <a:t>«Detour of </a:t>
            </a:r>
            <a:r>
              <a:rPr lang="en-US" sz="2050" b="1" dirty="0"/>
              <a:t>Khabarovsk city 13km-42 km» (The way under construction is </a:t>
            </a:r>
            <a:r>
              <a:rPr lang="en-US" sz="2050" b="1" dirty="0" smtClean="0"/>
              <a:t>14 </a:t>
            </a:r>
            <a:r>
              <a:rPr lang="en-US" sz="2050" b="1" dirty="0"/>
              <a:t>km near the settlement, full entry into service  for this road is scheduled for 2021) </a:t>
            </a:r>
            <a:r>
              <a:rPr lang="en-US" sz="2050" b="1" dirty="0" smtClean="0">
                <a:solidFill>
                  <a:srgbClr val="FFC000"/>
                </a:solidFill>
              </a:rPr>
              <a:t>(http</a:t>
            </a:r>
            <a:r>
              <a:rPr lang="en-US" sz="2050" b="1" dirty="0">
                <a:solidFill>
                  <a:srgbClr val="FFC000"/>
                </a:solidFill>
              </a:rPr>
              <a:t>://khabarovskhighway.pmagency.ru/ </a:t>
            </a:r>
            <a:r>
              <a:rPr lang="en-US" sz="2050" b="1" dirty="0" smtClean="0">
                <a:solidFill>
                  <a:srgbClr val="FFC000"/>
                </a:solidFill>
              </a:rPr>
              <a:t>)</a:t>
            </a:r>
            <a:endParaRPr lang="ru-RU" sz="2050" b="1" dirty="0">
              <a:solidFill>
                <a:srgbClr val="FFC000"/>
              </a:solidFill>
            </a:endParaRPr>
          </a:p>
          <a:p>
            <a:pPr marL="342900" indent="-342900" algn="just">
              <a:buFont typeface="Arial" pitchFamily="34" charset="0"/>
              <a:buChar char="•"/>
            </a:pPr>
            <a:endParaRPr lang="ru-RU" sz="2000" b="1" dirty="0" smtClean="0"/>
          </a:p>
        </p:txBody>
      </p:sp>
      <p:pic>
        <p:nvPicPr>
          <p:cNvPr id="7" name="Picture 4" descr="C:\Users\ACER\Desktop\КГП. Оценка\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598135"/>
            <a:ext cx="1694688" cy="127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53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179512" y="1124744"/>
            <a:ext cx="878842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9512" y="462964"/>
            <a:ext cx="8788424" cy="461665"/>
          </a:xfrm>
          <a:prstGeom prst="rect">
            <a:avLst/>
          </a:prstGeom>
          <a:noFill/>
        </p:spPr>
        <p:txBody>
          <a:bodyPr wrap="square" rtlCol="0">
            <a:spAutoFit/>
          </a:bodyPr>
          <a:lstStyle/>
          <a:p>
            <a:r>
              <a:rPr lang="en-US" sz="2400" dirty="0">
                <a:solidFill>
                  <a:prstClr val="white"/>
                </a:solidFill>
                <a:latin typeface="Franklin Gothic Demi" pitchFamily="34" charset="0"/>
              </a:rPr>
              <a:t>The strategic highway «Detour of Khabarovsk city 13km-42 km»</a:t>
            </a:r>
            <a:endParaRPr lang="ru-RU" sz="2400" dirty="0">
              <a:solidFill>
                <a:prstClr val="white"/>
              </a:solidFill>
              <a:latin typeface="Franklin Gothic Demi" pitchFamily="34" charset="0"/>
            </a:endParaRPr>
          </a:p>
        </p:txBody>
      </p:sp>
      <p:sp>
        <p:nvSpPr>
          <p:cNvPr id="5" name="TextBox 4"/>
          <p:cNvSpPr txBox="1"/>
          <p:nvPr/>
        </p:nvSpPr>
        <p:spPr>
          <a:xfrm>
            <a:off x="395536" y="1556792"/>
            <a:ext cx="8424936" cy="707886"/>
          </a:xfrm>
          <a:prstGeom prst="rect">
            <a:avLst/>
          </a:prstGeom>
          <a:noFill/>
        </p:spPr>
        <p:txBody>
          <a:bodyPr wrap="square" rtlCol="0">
            <a:spAutoFit/>
          </a:bodyPr>
          <a:lstStyle/>
          <a:p>
            <a:pPr marL="342900" indent="-342900" algn="just">
              <a:buFontTx/>
              <a:buChar char="-"/>
            </a:pPr>
            <a:endParaRPr lang="ru-RU" sz="2000" b="1" dirty="0">
              <a:solidFill>
                <a:prstClr val="white"/>
              </a:solidFill>
            </a:endParaRPr>
          </a:p>
          <a:p>
            <a:pPr marL="342900" indent="-342900" algn="just">
              <a:buFont typeface="Arial" pitchFamily="34" charset="0"/>
              <a:buChar char="•"/>
            </a:pPr>
            <a:endParaRPr lang="ru-RU" sz="2000" b="1" dirty="0" smtClean="0">
              <a:solidFill>
                <a:prstClr val="white"/>
              </a:solidFill>
            </a:endParaRPr>
          </a:p>
        </p:txBody>
      </p:sp>
      <p:pic>
        <p:nvPicPr>
          <p:cNvPr id="3074" name="Picture 2" descr="C:\Users\ACER\Desktop\КГП. Оценка\skr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06" y="1316363"/>
            <a:ext cx="8788423" cy="532859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Блок-схема: узел 7"/>
          <p:cNvSpPr/>
          <p:nvPr/>
        </p:nvSpPr>
        <p:spPr>
          <a:xfrm>
            <a:off x="3660273" y="6485790"/>
            <a:ext cx="158048" cy="15916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9" name="TextBox 8"/>
          <p:cNvSpPr txBox="1"/>
          <p:nvPr/>
        </p:nvSpPr>
        <p:spPr>
          <a:xfrm>
            <a:off x="3973493" y="5984932"/>
            <a:ext cx="1851789" cy="646331"/>
          </a:xfrm>
          <a:prstGeom prst="rect">
            <a:avLst/>
          </a:prstGeom>
          <a:noFill/>
        </p:spPr>
        <p:txBody>
          <a:bodyPr wrap="none" rtlCol="0">
            <a:spAutoFit/>
          </a:bodyPr>
          <a:lstStyle/>
          <a:p>
            <a:r>
              <a:rPr lang="en-US" b="1" i="1" u="sng" dirty="0">
                <a:solidFill>
                  <a:srgbClr val="00B0F0"/>
                </a:solidFill>
              </a:rPr>
              <a:t>The Korfovsky </a:t>
            </a:r>
            <a:endParaRPr lang="ru-RU" b="1" i="1" u="sng" dirty="0" smtClean="0">
              <a:solidFill>
                <a:srgbClr val="00B0F0"/>
              </a:solidFill>
            </a:endParaRPr>
          </a:p>
          <a:p>
            <a:r>
              <a:rPr lang="en-US" b="1" i="1" u="sng" dirty="0" smtClean="0">
                <a:solidFill>
                  <a:srgbClr val="00B0F0"/>
                </a:solidFill>
              </a:rPr>
              <a:t>settlement</a:t>
            </a:r>
            <a:endParaRPr lang="en-US" b="1" i="1" u="sng" dirty="0">
              <a:solidFill>
                <a:srgbClr val="00B0F0"/>
              </a:solidFill>
            </a:endParaRPr>
          </a:p>
        </p:txBody>
      </p:sp>
      <p:sp>
        <p:nvSpPr>
          <p:cNvPr id="10" name="TextBox 9"/>
          <p:cNvSpPr txBox="1"/>
          <p:nvPr/>
        </p:nvSpPr>
        <p:spPr>
          <a:xfrm>
            <a:off x="5937368" y="4165324"/>
            <a:ext cx="2995190" cy="2308324"/>
          </a:xfrm>
          <a:prstGeom prst="rect">
            <a:avLst/>
          </a:prstGeom>
          <a:noFill/>
        </p:spPr>
        <p:txBody>
          <a:bodyPr wrap="square" rtlCol="0">
            <a:spAutoFit/>
          </a:bodyPr>
          <a:lstStyle/>
          <a:p>
            <a:pPr algn="ctr"/>
            <a:r>
              <a:rPr lang="en-US" b="1" dirty="0"/>
              <a:t>The way under construction will connect the 3 strategic </a:t>
            </a:r>
            <a:r>
              <a:rPr lang="en-US" b="1" dirty="0" smtClean="0"/>
              <a:t>objects</a:t>
            </a:r>
            <a:r>
              <a:rPr lang="ru-RU" b="1" dirty="0" smtClean="0"/>
              <a:t>: </a:t>
            </a:r>
            <a:r>
              <a:rPr lang="en-US" b="1" dirty="0" smtClean="0"/>
              <a:t>the </a:t>
            </a:r>
            <a:r>
              <a:rPr lang="en-US" b="1" dirty="0"/>
              <a:t>territories of advanced development (TAD): </a:t>
            </a:r>
            <a:r>
              <a:rPr lang="ru-RU" b="1" dirty="0" smtClean="0"/>
              <a:t>«</a:t>
            </a:r>
            <a:r>
              <a:rPr lang="en-US" b="1" dirty="0" smtClean="0"/>
              <a:t>Rakitnoe</a:t>
            </a:r>
            <a:r>
              <a:rPr lang="ru-RU" b="1" dirty="0" smtClean="0"/>
              <a:t>»</a:t>
            </a:r>
            <a:r>
              <a:rPr lang="en-US" b="1" dirty="0" smtClean="0"/>
              <a:t>, </a:t>
            </a:r>
            <a:r>
              <a:rPr lang="ru-RU" b="1" dirty="0" smtClean="0"/>
              <a:t>«</a:t>
            </a:r>
            <a:r>
              <a:rPr lang="en-US" b="1" dirty="0" smtClean="0"/>
              <a:t>Avangard Park</a:t>
            </a:r>
            <a:r>
              <a:rPr lang="ru-RU" b="1" dirty="0" smtClean="0"/>
              <a:t>»</a:t>
            </a:r>
            <a:r>
              <a:rPr lang="en-US" b="1" dirty="0" smtClean="0"/>
              <a:t>, </a:t>
            </a:r>
          </a:p>
          <a:p>
            <a:pPr algn="ctr"/>
            <a:r>
              <a:rPr lang="en-US" b="1" dirty="0" smtClean="0"/>
              <a:t>the </a:t>
            </a:r>
            <a:r>
              <a:rPr lang="en-US" b="1" dirty="0"/>
              <a:t>Airport</a:t>
            </a:r>
            <a:endParaRPr lang="ru-RU" b="1" dirty="0"/>
          </a:p>
        </p:txBody>
      </p:sp>
      <p:sp>
        <p:nvSpPr>
          <p:cNvPr id="13" name="TextBox 12"/>
          <p:cNvSpPr txBox="1"/>
          <p:nvPr/>
        </p:nvSpPr>
        <p:spPr>
          <a:xfrm>
            <a:off x="2834718" y="3980658"/>
            <a:ext cx="1967205" cy="369332"/>
          </a:xfrm>
          <a:prstGeom prst="rect">
            <a:avLst/>
          </a:prstGeom>
          <a:noFill/>
        </p:spPr>
        <p:txBody>
          <a:bodyPr wrap="none" rtlCol="0">
            <a:spAutoFit/>
          </a:bodyPr>
          <a:lstStyle/>
          <a:p>
            <a:r>
              <a:rPr lang="en-US" b="1" i="1" u="sng" dirty="0" smtClean="0">
                <a:solidFill>
                  <a:srgbClr val="FFC000"/>
                </a:solidFill>
              </a:rPr>
              <a:t>Khabarovsk</a:t>
            </a:r>
            <a:r>
              <a:rPr lang="ru-RU" b="1" i="1" u="sng" dirty="0" smtClean="0">
                <a:solidFill>
                  <a:srgbClr val="FFC000"/>
                </a:solidFill>
              </a:rPr>
              <a:t> </a:t>
            </a:r>
            <a:r>
              <a:rPr lang="en-US" b="1" i="1" u="sng" dirty="0" smtClean="0">
                <a:solidFill>
                  <a:srgbClr val="FFC000"/>
                </a:solidFill>
              </a:rPr>
              <a:t>city</a:t>
            </a:r>
            <a:endParaRPr lang="ru-RU" b="1" i="1" u="sng" dirty="0">
              <a:solidFill>
                <a:srgbClr val="FFC000"/>
              </a:solidFill>
            </a:endParaRPr>
          </a:p>
        </p:txBody>
      </p:sp>
      <p:sp>
        <p:nvSpPr>
          <p:cNvPr id="2" name="Прямоугольник 1"/>
          <p:cNvSpPr/>
          <p:nvPr/>
        </p:nvSpPr>
        <p:spPr>
          <a:xfrm>
            <a:off x="4076698" y="3220536"/>
            <a:ext cx="1780167" cy="276999"/>
          </a:xfrm>
          <a:prstGeom prst="rect">
            <a:avLst/>
          </a:prstGeom>
        </p:spPr>
        <p:txBody>
          <a:bodyPr wrap="none">
            <a:spAutoFit/>
          </a:bodyPr>
          <a:lstStyle/>
          <a:p>
            <a:r>
              <a:rPr lang="en-US" sz="1200" b="1" dirty="0">
                <a:solidFill>
                  <a:srgbClr val="FFC000"/>
                </a:solidFill>
              </a:rPr>
              <a:t>TAD </a:t>
            </a:r>
            <a:r>
              <a:rPr lang="ru-RU" sz="1200" b="1" dirty="0" smtClean="0">
                <a:solidFill>
                  <a:srgbClr val="FFC000"/>
                </a:solidFill>
              </a:rPr>
              <a:t>«</a:t>
            </a:r>
            <a:r>
              <a:rPr lang="en-US" sz="1200" b="1" dirty="0" smtClean="0">
                <a:solidFill>
                  <a:srgbClr val="FFC000"/>
                </a:solidFill>
              </a:rPr>
              <a:t>Avangard Park</a:t>
            </a:r>
            <a:r>
              <a:rPr lang="ru-RU" sz="1200" b="1" dirty="0" smtClean="0">
                <a:solidFill>
                  <a:srgbClr val="FFC000"/>
                </a:solidFill>
              </a:rPr>
              <a:t>»</a:t>
            </a:r>
            <a:endParaRPr lang="ru-RU" sz="1200" b="1" dirty="0">
              <a:solidFill>
                <a:srgbClr val="FFC000"/>
              </a:solidFill>
            </a:endParaRPr>
          </a:p>
        </p:txBody>
      </p:sp>
      <p:sp>
        <p:nvSpPr>
          <p:cNvPr id="11" name="Прямоугольник 10"/>
          <p:cNvSpPr/>
          <p:nvPr/>
        </p:nvSpPr>
        <p:spPr>
          <a:xfrm>
            <a:off x="5364088" y="2234509"/>
            <a:ext cx="1640898" cy="276999"/>
          </a:xfrm>
          <a:prstGeom prst="rect">
            <a:avLst/>
          </a:prstGeom>
        </p:spPr>
        <p:txBody>
          <a:bodyPr wrap="none">
            <a:spAutoFit/>
          </a:bodyPr>
          <a:lstStyle/>
          <a:p>
            <a:r>
              <a:rPr lang="en-US" sz="1200" b="1" dirty="0">
                <a:solidFill>
                  <a:srgbClr val="FFC000"/>
                </a:solidFill>
              </a:rPr>
              <a:t>The Airport «Novyi»</a:t>
            </a:r>
            <a:endParaRPr lang="ru-RU" sz="1200" b="1" dirty="0">
              <a:solidFill>
                <a:srgbClr val="FFC000"/>
              </a:solidFill>
            </a:endParaRPr>
          </a:p>
        </p:txBody>
      </p:sp>
      <p:sp>
        <p:nvSpPr>
          <p:cNvPr id="15" name="Прямоугольник 14"/>
          <p:cNvSpPr/>
          <p:nvPr/>
        </p:nvSpPr>
        <p:spPr>
          <a:xfrm>
            <a:off x="4801923" y="4653136"/>
            <a:ext cx="1181542" cy="276999"/>
          </a:xfrm>
          <a:prstGeom prst="rect">
            <a:avLst/>
          </a:prstGeom>
        </p:spPr>
        <p:txBody>
          <a:bodyPr wrap="none">
            <a:spAutoFit/>
          </a:bodyPr>
          <a:lstStyle/>
          <a:p>
            <a:r>
              <a:rPr lang="en-US" sz="1200" b="1" dirty="0">
                <a:solidFill>
                  <a:srgbClr val="FFC000"/>
                </a:solidFill>
              </a:rPr>
              <a:t>TAD Rakitnoe</a:t>
            </a:r>
            <a:endParaRPr lang="ru-RU" sz="1200" b="1" dirty="0">
              <a:solidFill>
                <a:srgbClr val="FFC000"/>
              </a:solidFill>
            </a:endParaRPr>
          </a:p>
        </p:txBody>
      </p:sp>
      <p:sp>
        <p:nvSpPr>
          <p:cNvPr id="16" name="Прямоугольник 15"/>
          <p:cNvSpPr/>
          <p:nvPr/>
        </p:nvSpPr>
        <p:spPr>
          <a:xfrm>
            <a:off x="399574" y="5042487"/>
            <a:ext cx="1487908" cy="276999"/>
          </a:xfrm>
          <a:prstGeom prst="rect">
            <a:avLst/>
          </a:prstGeom>
        </p:spPr>
        <p:txBody>
          <a:bodyPr wrap="none">
            <a:spAutoFit/>
          </a:bodyPr>
          <a:lstStyle/>
          <a:p>
            <a:r>
              <a:rPr lang="en-US" sz="1200" b="1" dirty="0">
                <a:solidFill>
                  <a:srgbClr val="FFC000"/>
                </a:solidFill>
              </a:rPr>
              <a:t>The road in Chine</a:t>
            </a:r>
            <a:endParaRPr lang="ru-RU" sz="1200" b="1" dirty="0">
              <a:solidFill>
                <a:srgbClr val="FFC000"/>
              </a:solidFill>
            </a:endParaRPr>
          </a:p>
        </p:txBody>
      </p:sp>
    </p:spTree>
    <p:extLst>
      <p:ext uri="{BB962C8B-B14F-4D97-AF65-F5344CB8AC3E}">
        <p14:creationId xmlns:p14="http://schemas.microsoft.com/office/powerpoint/2010/main" val="222831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95536" y="1052736"/>
            <a:ext cx="83009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404664"/>
            <a:ext cx="8372988" cy="477054"/>
          </a:xfrm>
          <a:prstGeom prst="rect">
            <a:avLst/>
          </a:prstGeom>
          <a:noFill/>
        </p:spPr>
        <p:txBody>
          <a:bodyPr wrap="square" rtlCol="0">
            <a:spAutoFit/>
          </a:bodyPr>
          <a:lstStyle/>
          <a:p>
            <a:pPr algn="ctr"/>
            <a:r>
              <a:rPr lang="en-US" sz="2500" dirty="0">
                <a:latin typeface="Franklin Gothic Demi" pitchFamily="34" charset="0"/>
              </a:rPr>
              <a:t>Economic potential of Korfovsky settlement</a:t>
            </a:r>
            <a:endParaRPr lang="ru-RU" sz="2500" dirty="0">
              <a:latin typeface="Franklin Gothic Demi" pitchFamily="34" charset="0"/>
            </a:endParaRPr>
          </a:p>
        </p:txBody>
      </p:sp>
      <p:sp>
        <p:nvSpPr>
          <p:cNvPr id="5" name="TextBox 4"/>
          <p:cNvSpPr txBox="1"/>
          <p:nvPr/>
        </p:nvSpPr>
        <p:spPr>
          <a:xfrm>
            <a:off x="4512919" y="4869160"/>
            <a:ext cx="4397981" cy="1323439"/>
          </a:xfrm>
          <a:prstGeom prst="rect">
            <a:avLst/>
          </a:prstGeom>
          <a:noFill/>
        </p:spPr>
        <p:txBody>
          <a:bodyPr wrap="square" rtlCol="0">
            <a:spAutoFit/>
          </a:bodyPr>
          <a:lstStyle/>
          <a:p>
            <a:pPr algn="just"/>
            <a:r>
              <a:rPr lang="en-US" sz="2000" b="1" dirty="0"/>
              <a:t>The group of companies </a:t>
            </a:r>
            <a:r>
              <a:rPr lang="en-US" sz="2000" b="1" dirty="0" smtClean="0"/>
              <a:t>                           </a:t>
            </a:r>
            <a:r>
              <a:rPr lang="en-US" sz="2000" b="1" dirty="0" smtClean="0">
                <a:solidFill>
                  <a:srgbClr val="FFC000"/>
                </a:solidFill>
              </a:rPr>
              <a:t>«Korfovsky kamennyi karier»</a:t>
            </a:r>
            <a:r>
              <a:rPr lang="en-US" sz="2000" b="1" dirty="0" smtClean="0"/>
              <a:t> </a:t>
            </a:r>
            <a:r>
              <a:rPr lang="en-US" sz="2000" b="1" dirty="0"/>
              <a:t>are quarrying and producing stone products </a:t>
            </a:r>
            <a:r>
              <a:rPr lang="en-US" sz="2000" b="1" dirty="0">
                <a:solidFill>
                  <a:srgbClr val="FFC000"/>
                </a:solidFill>
              </a:rPr>
              <a:t>(http://oaokkk.ru/)</a:t>
            </a:r>
            <a:endParaRPr lang="ru-RU" sz="2000" b="1" dirty="0" smtClean="0">
              <a:solidFill>
                <a:srgbClr val="FFC000"/>
              </a:solidFill>
            </a:endParaRPr>
          </a:p>
        </p:txBody>
      </p:sp>
      <p:pic>
        <p:nvPicPr>
          <p:cNvPr id="1026" name="Picture 2" descr="C:\Users\ACER\Desktop\КГП. Оценка\old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026" y="1358330"/>
            <a:ext cx="4150490" cy="33668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9130" y="1472077"/>
            <a:ext cx="3924437" cy="1569660"/>
          </a:xfrm>
          <a:prstGeom prst="rect">
            <a:avLst/>
          </a:prstGeom>
          <a:noFill/>
        </p:spPr>
        <p:txBody>
          <a:bodyPr wrap="square" rtlCol="0">
            <a:spAutoFit/>
          </a:bodyPr>
          <a:lstStyle/>
          <a:p>
            <a:pPr lvl="0" algn="ctr"/>
            <a:r>
              <a:rPr lang="en-US" sz="2400" b="1" dirty="0">
                <a:solidFill>
                  <a:prstClr val="white"/>
                </a:solidFill>
              </a:rPr>
              <a:t>The big </a:t>
            </a:r>
            <a:r>
              <a:rPr lang="en-US" sz="2400" b="1" dirty="0">
                <a:solidFill>
                  <a:srgbClr val="FFC000"/>
                </a:solidFill>
              </a:rPr>
              <a:t>granodiorite deposit</a:t>
            </a:r>
            <a:r>
              <a:rPr lang="en-US" sz="2400" b="1" dirty="0">
                <a:solidFill>
                  <a:prstClr val="white"/>
                </a:solidFill>
              </a:rPr>
              <a:t> (building stone) is located on the settlement territory</a:t>
            </a:r>
            <a:endParaRPr lang="ru-RU" sz="2400" b="1" dirty="0">
              <a:solidFill>
                <a:prstClr val="white"/>
              </a:solidFill>
            </a:endParaRPr>
          </a:p>
        </p:txBody>
      </p:sp>
      <p:pic>
        <p:nvPicPr>
          <p:cNvPr id="1027" name="Picture 3" descr="C:\Users\ACER\Desktop\КГП. Оценка\950c5842fc435f676e2ade61073af9a1_1514406816_1000_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30" y="3284984"/>
            <a:ext cx="3888433" cy="34511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94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413284" y="1094090"/>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5536" y="404664"/>
            <a:ext cx="8370676" cy="492443"/>
          </a:xfrm>
          <a:prstGeom prst="rect">
            <a:avLst/>
          </a:prstGeom>
          <a:noFill/>
        </p:spPr>
        <p:txBody>
          <a:bodyPr wrap="square" rtlCol="0">
            <a:spAutoFit/>
          </a:bodyPr>
          <a:lstStyle/>
          <a:p>
            <a:pPr algn="ctr"/>
            <a:r>
              <a:rPr lang="en-US" sz="2500" dirty="0">
                <a:latin typeface="Franklin Gothic Demi" pitchFamily="34" charset="0"/>
              </a:rPr>
              <a:t>The group of companies </a:t>
            </a:r>
            <a:r>
              <a:rPr lang="en-US" sz="2500" dirty="0" smtClean="0">
                <a:latin typeface="Franklin Gothic Demi" pitchFamily="34" charset="0"/>
              </a:rPr>
              <a:t>«</a:t>
            </a:r>
            <a:r>
              <a:rPr lang="en-US" sz="2500" dirty="0">
                <a:latin typeface="Franklin Gothic Demi" pitchFamily="34" charset="0"/>
              </a:rPr>
              <a:t>Korfovsky kamennyi karier»</a:t>
            </a:r>
            <a:endParaRPr lang="ru-RU" sz="2500" dirty="0">
              <a:latin typeface="Franklin Gothic Demi" pitchFamily="34" charset="0"/>
            </a:endParaRPr>
          </a:p>
        </p:txBody>
      </p:sp>
      <p:sp>
        <p:nvSpPr>
          <p:cNvPr id="11" name="TextBox 10"/>
          <p:cNvSpPr txBox="1"/>
          <p:nvPr/>
        </p:nvSpPr>
        <p:spPr>
          <a:xfrm>
            <a:off x="5068982" y="1925430"/>
            <a:ext cx="3672408" cy="4478149"/>
          </a:xfrm>
          <a:prstGeom prst="rect">
            <a:avLst/>
          </a:prstGeom>
          <a:noFill/>
          <a:ln>
            <a:noFill/>
          </a:ln>
        </p:spPr>
        <p:txBody>
          <a:bodyPr wrap="square" rtlCol="0">
            <a:spAutoFit/>
          </a:bodyPr>
          <a:lstStyle/>
          <a:p>
            <a:pPr algn="ctr"/>
            <a:endParaRPr lang="en-US" sz="1900" b="1" dirty="0" smtClean="0">
              <a:solidFill>
                <a:srgbClr val="FFC000"/>
              </a:solidFill>
            </a:endParaRPr>
          </a:p>
          <a:p>
            <a:pPr algn="ctr"/>
            <a:r>
              <a:rPr lang="en-US" sz="1900" b="1" dirty="0" smtClean="0">
                <a:solidFill>
                  <a:srgbClr val="FFC000"/>
                </a:solidFill>
              </a:rPr>
              <a:t>The </a:t>
            </a:r>
            <a:r>
              <a:rPr lang="en-US" sz="1900" b="1" dirty="0">
                <a:solidFill>
                  <a:srgbClr val="FFC000"/>
                </a:solidFill>
              </a:rPr>
              <a:t>products manufactured and sold by companies</a:t>
            </a:r>
            <a:r>
              <a:rPr lang="en-US" sz="1900" b="1" dirty="0" smtClean="0">
                <a:solidFill>
                  <a:srgbClr val="FFC000"/>
                </a:solidFill>
              </a:rPr>
              <a:t>:</a:t>
            </a:r>
          </a:p>
          <a:p>
            <a:pPr algn="ctr"/>
            <a:endParaRPr lang="ru-RU" sz="1900" b="1" dirty="0"/>
          </a:p>
          <a:p>
            <a:r>
              <a:rPr lang="en-US" sz="1900" b="1" dirty="0"/>
              <a:t>-crushed stone of various fractions</a:t>
            </a:r>
          </a:p>
          <a:p>
            <a:r>
              <a:rPr lang="en-US" sz="1900" b="1" dirty="0"/>
              <a:t>-stone</a:t>
            </a:r>
          </a:p>
          <a:p>
            <a:r>
              <a:rPr lang="en-US" sz="1900" b="1" dirty="0"/>
              <a:t>-the sand from the screenings of crushing</a:t>
            </a:r>
          </a:p>
          <a:p>
            <a:r>
              <a:rPr lang="en-US" sz="1900" b="1" dirty="0"/>
              <a:t>- a mixture of construction</a:t>
            </a:r>
          </a:p>
          <a:p>
            <a:r>
              <a:rPr lang="en-US" sz="1900" b="1" dirty="0"/>
              <a:t>- concrete</a:t>
            </a:r>
          </a:p>
          <a:p>
            <a:r>
              <a:rPr lang="en-US" sz="1900" b="1" dirty="0"/>
              <a:t>- concrete solution</a:t>
            </a:r>
          </a:p>
          <a:p>
            <a:r>
              <a:rPr lang="en-US" sz="1900" b="1" dirty="0"/>
              <a:t>- reinforced concrete structure</a:t>
            </a:r>
          </a:p>
          <a:p>
            <a:r>
              <a:rPr lang="en-US" sz="1900" b="1" dirty="0"/>
              <a:t>- sand seeded</a:t>
            </a:r>
          </a:p>
        </p:txBody>
      </p:sp>
      <p:sp>
        <p:nvSpPr>
          <p:cNvPr id="2" name="Прямоугольник 1"/>
          <p:cNvSpPr/>
          <p:nvPr/>
        </p:nvSpPr>
        <p:spPr>
          <a:xfrm>
            <a:off x="329470" y="1248322"/>
            <a:ext cx="8370676" cy="969496"/>
          </a:xfrm>
          <a:prstGeom prst="rect">
            <a:avLst/>
          </a:prstGeom>
        </p:spPr>
        <p:txBody>
          <a:bodyPr wrap="square">
            <a:spAutoFit/>
          </a:bodyPr>
          <a:lstStyle/>
          <a:p>
            <a:pPr lvl="0" algn="just"/>
            <a:r>
              <a:rPr lang="en-US" sz="1900" b="1" dirty="0">
                <a:solidFill>
                  <a:prstClr val="white"/>
                </a:solidFill>
              </a:rPr>
              <a:t>The group is a </a:t>
            </a:r>
            <a:r>
              <a:rPr lang="en-US" sz="1900" b="1" dirty="0">
                <a:solidFill>
                  <a:srgbClr val="FFC000"/>
                </a:solidFill>
              </a:rPr>
              <a:t>multi-profile holding </a:t>
            </a:r>
            <a:r>
              <a:rPr lang="en-US" sz="1900" b="1" dirty="0">
                <a:solidFill>
                  <a:prstClr val="white"/>
                </a:solidFill>
              </a:rPr>
              <a:t>consisting of Head enterprise </a:t>
            </a:r>
            <a:r>
              <a:rPr lang="en-US" sz="1900" b="1" dirty="0" smtClean="0">
                <a:solidFill>
                  <a:prstClr val="white"/>
                </a:solidFill>
              </a:rPr>
              <a:t>          AO </a:t>
            </a:r>
            <a:r>
              <a:rPr lang="en-US" sz="1900" b="1" dirty="0">
                <a:solidFill>
                  <a:prstClr val="white"/>
                </a:solidFill>
              </a:rPr>
              <a:t>«Korfovsky kamennyi karier» and six subsidiary </a:t>
            </a:r>
            <a:r>
              <a:rPr lang="en-US" sz="1900" b="1" dirty="0" smtClean="0">
                <a:solidFill>
                  <a:prstClr val="white"/>
                </a:solidFill>
              </a:rPr>
              <a:t>companies</a:t>
            </a:r>
            <a:endParaRPr lang="ru-RU" sz="1900" b="1" dirty="0" smtClean="0">
              <a:solidFill>
                <a:prstClr val="white"/>
              </a:solidFill>
            </a:endParaRPr>
          </a:p>
          <a:p>
            <a:pPr lvl="0" algn="just"/>
            <a:endParaRPr lang="ru-RU" sz="1900" b="1" dirty="0">
              <a:solidFill>
                <a:prstClr val="white"/>
              </a:solidFill>
            </a:endParaRPr>
          </a:p>
        </p:txBody>
      </p:sp>
      <p:sp>
        <p:nvSpPr>
          <p:cNvPr id="4" name="Прямоугольник 3"/>
          <p:cNvSpPr/>
          <p:nvPr/>
        </p:nvSpPr>
        <p:spPr>
          <a:xfrm>
            <a:off x="317135" y="5580196"/>
            <a:ext cx="4572000" cy="1200329"/>
          </a:xfrm>
          <a:prstGeom prst="rect">
            <a:avLst/>
          </a:prstGeom>
          <a:ln>
            <a:noFill/>
          </a:ln>
        </p:spPr>
        <p:txBody>
          <a:bodyPr>
            <a:spAutoFit/>
          </a:bodyPr>
          <a:lstStyle/>
          <a:p>
            <a:pPr algn="ctr"/>
            <a:r>
              <a:rPr lang="en-US" b="1" dirty="0"/>
              <a:t>The output of main products </a:t>
            </a:r>
            <a:endParaRPr lang="ru-RU" b="1" dirty="0" smtClean="0"/>
          </a:p>
          <a:p>
            <a:pPr algn="ctr"/>
            <a:r>
              <a:rPr lang="en-US" b="1" dirty="0" smtClean="0"/>
              <a:t>(</a:t>
            </a:r>
            <a:r>
              <a:rPr lang="en-US" b="1" dirty="0"/>
              <a:t>crushed stone of various fractions) </a:t>
            </a:r>
            <a:endParaRPr lang="ru-RU" b="1" dirty="0" smtClean="0"/>
          </a:p>
          <a:p>
            <a:pPr algn="ctr"/>
            <a:r>
              <a:rPr lang="en-US" b="1" dirty="0" smtClean="0">
                <a:solidFill>
                  <a:srgbClr val="FFC000"/>
                </a:solidFill>
              </a:rPr>
              <a:t>are 1 </a:t>
            </a:r>
            <a:r>
              <a:rPr lang="en-US" b="1" dirty="0">
                <a:solidFill>
                  <a:srgbClr val="FFC000"/>
                </a:solidFill>
              </a:rPr>
              <a:t>million and 100 hundred </a:t>
            </a:r>
            <a:endParaRPr lang="ru-RU" b="1" dirty="0" smtClean="0">
              <a:solidFill>
                <a:srgbClr val="FFC000"/>
              </a:solidFill>
            </a:endParaRPr>
          </a:p>
          <a:p>
            <a:pPr algn="ctr"/>
            <a:r>
              <a:rPr lang="en-US" b="1" dirty="0" smtClean="0">
                <a:solidFill>
                  <a:srgbClr val="FFC000"/>
                </a:solidFill>
              </a:rPr>
              <a:t>thousand </a:t>
            </a:r>
            <a:r>
              <a:rPr lang="en-US" b="1" dirty="0">
                <a:solidFill>
                  <a:srgbClr val="FFC000"/>
                </a:solidFill>
              </a:rPr>
              <a:t>cubic meters per year</a:t>
            </a:r>
            <a:endParaRPr lang="ru-RU" b="1" dirty="0">
              <a:solidFill>
                <a:srgbClr val="FFC000"/>
              </a:solidFill>
            </a:endParaRPr>
          </a:p>
        </p:txBody>
      </p:sp>
      <p:pic>
        <p:nvPicPr>
          <p:cNvPr id="2050" name="Picture 2" descr="C:\Users\ACER\Desktop\КГП. Оценка\Безымянны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04" y="2121830"/>
            <a:ext cx="4302733" cy="34325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450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960" y="908720"/>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5536" y="291736"/>
            <a:ext cx="8321352" cy="477054"/>
          </a:xfrm>
          <a:prstGeom prst="rect">
            <a:avLst/>
          </a:prstGeom>
          <a:noFill/>
        </p:spPr>
        <p:txBody>
          <a:bodyPr wrap="square" rtlCol="0">
            <a:spAutoFit/>
          </a:bodyPr>
          <a:lstStyle/>
          <a:p>
            <a:pPr algn="ctr"/>
            <a:r>
              <a:rPr lang="en-US" sz="2500" dirty="0">
                <a:solidFill>
                  <a:prstClr val="white"/>
                </a:solidFill>
                <a:latin typeface="Franklin Gothic Demi" pitchFamily="34" charset="0"/>
              </a:rPr>
              <a:t>The utility infrastructure</a:t>
            </a:r>
            <a:endParaRPr lang="ru-RU" sz="2500" dirty="0">
              <a:solidFill>
                <a:prstClr val="white"/>
              </a:solidFill>
              <a:latin typeface="Franklin Gothic Demi" pitchFamily="34" charset="0"/>
            </a:endParaRPr>
          </a:p>
        </p:txBody>
      </p:sp>
      <p:sp>
        <p:nvSpPr>
          <p:cNvPr id="6" name="Прямоугольник 5"/>
          <p:cNvSpPr/>
          <p:nvPr/>
        </p:nvSpPr>
        <p:spPr>
          <a:xfrm>
            <a:off x="363960" y="1268760"/>
            <a:ext cx="8568952" cy="646331"/>
          </a:xfrm>
          <a:prstGeom prst="rect">
            <a:avLst/>
          </a:prstGeom>
        </p:spPr>
        <p:txBody>
          <a:bodyPr wrap="square">
            <a:spAutoFit/>
          </a:bodyPr>
          <a:lstStyle/>
          <a:p>
            <a:pPr lvl="0"/>
            <a:r>
              <a:rPr lang="en-US" b="1" dirty="0">
                <a:solidFill>
                  <a:prstClr val="white"/>
                </a:solidFill>
              </a:rPr>
              <a:t>The Korfovsky settlement has the centralized systems of heat supply, water   supply, water disposal and electric </a:t>
            </a:r>
            <a:r>
              <a:rPr lang="en-US" b="1" dirty="0" smtClean="0">
                <a:solidFill>
                  <a:prstClr val="white"/>
                </a:solidFill>
              </a:rPr>
              <a:t>supply</a:t>
            </a:r>
            <a:endParaRPr lang="ru-RU" b="1" dirty="0">
              <a:solidFill>
                <a:prstClr val="white"/>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182415224"/>
              </p:ext>
            </p:extLst>
          </p:nvPr>
        </p:nvGraphicFramePr>
        <p:xfrm>
          <a:off x="0" y="2060849"/>
          <a:ext cx="9144000" cy="4797152"/>
        </p:xfrm>
        <a:graphic>
          <a:graphicData uri="http://schemas.openxmlformats.org/drawingml/2006/table">
            <a:tbl>
              <a:tblPr firstRow="1" bandRow="1">
                <a:tableStyleId>{ED083AE6-46FA-4A59-8FB0-9F97EB10719F}</a:tableStyleId>
              </a:tblPr>
              <a:tblGrid>
                <a:gridCol w="3168316"/>
                <a:gridCol w="4010526"/>
                <a:gridCol w="1965158"/>
              </a:tblGrid>
              <a:tr h="1022343">
                <a:tc>
                  <a:txBody>
                    <a:bodyPr/>
                    <a:lstStyle/>
                    <a:p>
                      <a:pPr algn="ctr"/>
                      <a:r>
                        <a:rPr lang="en-US" sz="2200" dirty="0" smtClean="0"/>
                        <a:t>Heat supply</a:t>
                      </a:r>
                      <a:endParaRPr lang="ru-RU" sz="2200" b="1" dirty="0">
                        <a:solidFill>
                          <a:srgbClr val="FFC000"/>
                        </a:solidFill>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Autonomous coal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boiler houses</a:t>
                      </a:r>
                      <a:endParaRPr kumimoji="0" lang="ru-RU" sz="2000" b="1" i="0" u="none" strike="noStrike" kern="1200" cap="none" spc="0" normalizeH="0" baseline="0" noProof="0" dirty="0" smtClean="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u="none" strike="noStrike" kern="1200" cap="none" spc="0" normalizeH="0" baseline="0" noProof="0" dirty="0" smtClean="0">
                          <a:ln>
                            <a:noFill/>
                          </a:ln>
                          <a:effectLst/>
                          <a:uLnTx/>
                          <a:uFillTx/>
                        </a:rPr>
                        <a:t>2</a:t>
                      </a:r>
                      <a:endParaRPr kumimoji="0" lang="ru-RU" sz="3600" b="1" i="0" u="none" strike="noStrike" kern="1200" cap="none" spc="0" normalizeH="0" baseline="0" noProof="0" dirty="0" smtClean="0">
                        <a:ln>
                          <a:noFill/>
                        </a:ln>
                        <a:solidFill>
                          <a:srgbClr val="FFC000"/>
                        </a:solidFill>
                        <a:effectLst/>
                        <a:uLnTx/>
                        <a:uFillTx/>
                        <a:latin typeface="+mn-lt"/>
                        <a:ea typeface="+mn-ea"/>
                        <a:cs typeface="+mn-cs"/>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1164830">
                <a:tc>
                  <a:txBody>
                    <a:bodyPr/>
                    <a:lstStyle/>
                    <a:p>
                      <a:pPr algn="ctr"/>
                      <a:r>
                        <a:rPr lang="en-US" sz="2200" b="1" dirty="0" smtClean="0"/>
                        <a:t>Water supply</a:t>
                      </a:r>
                      <a:endParaRPr lang="ru-RU" sz="2200" b="1" dirty="0">
                        <a:solidFill>
                          <a:srgbClr val="FFC000"/>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smtClean="0">
                          <a:ln>
                            <a:noFill/>
                          </a:ln>
                          <a:effectLst/>
                          <a:uLnTx/>
                          <a:uFillTx/>
                        </a:rPr>
                        <a:t>Water tower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smtClean="0">
                          <a:ln>
                            <a:noFill/>
                          </a:ln>
                          <a:effectLst/>
                          <a:uLnTx/>
                          <a:uFillTx/>
                        </a:rPr>
                        <a:t>artesian wells</a:t>
                      </a:r>
                      <a:endParaRPr lang="ru-RU" sz="2000" b="1"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ru-RU" sz="3600" b="1" dirty="0" smtClean="0"/>
                        <a:t>5</a:t>
                      </a:r>
                      <a:endParaRPr lang="ru-RU" sz="3600" b="1" dirty="0">
                        <a:solidFill>
                          <a:srgbClr val="FFC000"/>
                        </a:solidFill>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1327820">
                <a:tc>
                  <a:txBody>
                    <a:bodyPr/>
                    <a:lstStyle/>
                    <a:p>
                      <a:pPr algn="ctr"/>
                      <a:r>
                        <a:rPr lang="en-US" sz="2200" b="1" dirty="0" smtClean="0"/>
                        <a:t>Electric supply</a:t>
                      </a:r>
                      <a:endParaRPr lang="ru-RU" sz="2200" b="1" dirty="0">
                        <a:solidFill>
                          <a:srgbClr val="FFC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smtClean="0">
                          <a:ln>
                            <a:noFill/>
                          </a:ln>
                          <a:effectLst/>
                          <a:uLnTx/>
                          <a:uFillTx/>
                        </a:rPr>
                        <a:t>Transformer substation</a:t>
                      </a:r>
                      <a:endParaRPr lang="ru-RU" sz="20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u="none" strike="noStrike" kern="1200" cap="none" spc="0" normalizeH="0" baseline="0" noProof="0" dirty="0" smtClean="0">
                          <a:ln>
                            <a:noFill/>
                          </a:ln>
                          <a:effectLst/>
                          <a:uLnTx/>
                          <a:uFillTx/>
                        </a:rPr>
                        <a:t>9</a:t>
                      </a:r>
                      <a:endParaRPr kumimoji="0" lang="ru-RU" sz="3600" b="1" i="0" u="none" strike="noStrike" kern="1200" cap="none" spc="0" normalizeH="0" baseline="0" noProof="0" dirty="0" smtClean="0">
                        <a:ln>
                          <a:noFill/>
                        </a:ln>
                        <a:solidFill>
                          <a:srgbClr val="FFC000"/>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282159">
                <a:tc>
                  <a:txBody>
                    <a:bodyPr/>
                    <a:lstStyle/>
                    <a:p>
                      <a:pPr algn="ctr"/>
                      <a:r>
                        <a:rPr lang="en-US" sz="2200" b="1" dirty="0" smtClean="0"/>
                        <a:t>Water disposal</a:t>
                      </a:r>
                      <a:endParaRPr lang="ru-RU" sz="2200" b="1" dirty="0">
                        <a:solidFill>
                          <a:srgbClr val="FFC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t>Treatment facilities of mechanical cleaning and biological treatment</a:t>
                      </a:r>
                      <a:endParaRPr lang="ru-RU" sz="20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3600" b="1" dirty="0" smtClean="0"/>
                        <a:t>2</a:t>
                      </a:r>
                      <a:endParaRPr lang="ru-RU" sz="3600" b="1" dirty="0">
                        <a:solidFill>
                          <a:srgbClr val="FFC00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13126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73832" y="836712"/>
            <a:ext cx="83529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3832" y="268923"/>
            <a:ext cx="8352928" cy="477054"/>
          </a:xfrm>
          <a:prstGeom prst="rect">
            <a:avLst/>
          </a:prstGeom>
          <a:noFill/>
        </p:spPr>
        <p:txBody>
          <a:bodyPr wrap="square" rtlCol="0">
            <a:spAutoFit/>
          </a:bodyPr>
          <a:lstStyle/>
          <a:p>
            <a:pPr algn="ctr"/>
            <a:r>
              <a:rPr lang="en-US" sz="2500" dirty="0">
                <a:solidFill>
                  <a:prstClr val="white"/>
                </a:solidFill>
                <a:latin typeface="Franklin Gothic Demi" pitchFamily="34" charset="0"/>
              </a:rPr>
              <a:t>Utility costs as at 01.01.2018</a:t>
            </a:r>
            <a:endParaRPr lang="ru-RU" sz="2500" dirty="0">
              <a:solidFill>
                <a:prstClr val="white"/>
              </a:solidFill>
              <a:latin typeface="Franklin Gothic Demi"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579829861"/>
              </p:ext>
            </p:extLst>
          </p:nvPr>
        </p:nvGraphicFramePr>
        <p:xfrm>
          <a:off x="0" y="1052737"/>
          <a:ext cx="9144000" cy="5805264"/>
        </p:xfrm>
        <a:graphic>
          <a:graphicData uri="http://schemas.openxmlformats.org/drawingml/2006/table">
            <a:tbl>
              <a:tblPr firstRow="1" bandRow="1">
                <a:tableStyleId>{ED083AE6-46FA-4A59-8FB0-9F97EB10719F}</a:tableStyleId>
              </a:tblPr>
              <a:tblGrid>
                <a:gridCol w="2627784"/>
                <a:gridCol w="1707733"/>
                <a:gridCol w="2522483"/>
                <a:gridCol w="2286000"/>
              </a:tblGrid>
              <a:tr h="927468">
                <a:tc>
                  <a:txBody>
                    <a:bodyPr/>
                    <a:lstStyle/>
                    <a:p>
                      <a:pPr algn="ctr"/>
                      <a:r>
                        <a:rPr lang="en-US" sz="2000" dirty="0" smtClean="0"/>
                        <a:t>Utility resource</a:t>
                      </a:r>
                      <a:endParaRPr lang="ru-RU" sz="2000" b="1" dirty="0">
                        <a:solidFill>
                          <a:srgbClr val="FFC000"/>
                        </a:solidFill>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Unit</a:t>
                      </a:r>
                      <a:endParaRPr kumimoji="0" lang="ru-RU" sz="2000" b="1" i="0" u="none" strike="noStrike" kern="1200" cap="none" spc="0" normalizeH="0" baseline="0" noProof="0" dirty="0" smtClean="0">
                        <a:ln>
                          <a:noFill/>
                        </a:ln>
                        <a:solidFill>
                          <a:srgbClr val="FFC000"/>
                        </a:solidFill>
                        <a:effectLst/>
                        <a:uLnTx/>
                        <a:uFillTx/>
                        <a:latin typeface="+mn-lt"/>
                        <a:ea typeface="+mn-ea"/>
                        <a:cs typeface="+mn-cs"/>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Norm</a:t>
                      </a:r>
                      <a:endParaRPr kumimoji="0" lang="ru-RU" sz="2000" b="1" i="0" u="none" strike="noStrike" kern="1200" cap="none" spc="0" normalizeH="0" baseline="0" noProof="0" dirty="0" smtClean="0">
                        <a:ln>
                          <a:noFill/>
                        </a:ln>
                        <a:solidFill>
                          <a:srgbClr val="FFC000"/>
                        </a:solidFill>
                        <a:effectLst/>
                        <a:uLnTx/>
                        <a:uFillTx/>
                        <a:latin typeface="+mn-lt"/>
                        <a:ea typeface="+mn-ea"/>
                        <a:cs typeface="+mn-cs"/>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Tariff,  rubles</a:t>
                      </a:r>
                      <a:endParaRPr kumimoji="0" lang="ru-RU" sz="2000" b="1" i="0" u="none" strike="noStrike" kern="1200" cap="none" spc="0" normalizeH="0" baseline="0" noProof="0" dirty="0" smtClean="0">
                        <a:ln>
                          <a:noFill/>
                        </a:ln>
                        <a:solidFill>
                          <a:srgbClr val="FFC000"/>
                        </a:solidFill>
                        <a:effectLst/>
                        <a:uLnTx/>
                        <a:uFillTx/>
                        <a:latin typeface="+mn-lt"/>
                        <a:ea typeface="+mn-ea"/>
                        <a:cs typeface="+mn-cs"/>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r>
              <a:tr h="712909">
                <a:tc>
                  <a:txBody>
                    <a:bodyPr/>
                    <a:lstStyle/>
                    <a:p>
                      <a:pPr algn="ctr"/>
                      <a:r>
                        <a:rPr lang="en-US" sz="2000" b="1" dirty="0" smtClean="0"/>
                        <a:t>Thermal energy</a:t>
                      </a:r>
                      <a:endParaRPr lang="ru-RU" sz="2000" b="1"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Gcal</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u="none" strike="noStrike" kern="1200" cap="none" spc="0" normalizeH="0" baseline="0" noProof="0" dirty="0" smtClean="0">
                          <a:ln>
                            <a:noFill/>
                          </a:ln>
                          <a:effectLst/>
                          <a:uLnTx/>
                          <a:uFillTx/>
                        </a:rPr>
                        <a:t>0,0518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Gcal / sq m</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6442,80 </a:t>
                      </a:r>
                    </a:p>
                    <a:p>
                      <a:pPr algn="ctr"/>
                      <a:r>
                        <a:rPr lang="en-US" sz="1600" dirty="0" smtClean="0"/>
                        <a:t>rubles / Gcal</a:t>
                      </a:r>
                      <a:endParaRPr lang="ru-RU" sz="1600" b="1"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1013080">
                <a:tc>
                  <a:txBody>
                    <a:bodyPr/>
                    <a:lstStyle/>
                    <a:p>
                      <a:pPr algn="ctr"/>
                      <a:r>
                        <a:rPr lang="en-US" sz="2000" b="1" dirty="0" smtClean="0"/>
                        <a:t>Cold water</a:t>
                      </a:r>
                      <a:endParaRPr lang="ru-RU" sz="20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Cubic meters</a:t>
                      </a:r>
                      <a:endParaRPr lang="ru-RU" sz="16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smtClean="0"/>
                        <a:t>4,9052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cubic meters per month</a:t>
                      </a:r>
                      <a:endParaRPr lang="ru-RU" sz="160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57,57 </a:t>
                      </a:r>
                    </a:p>
                    <a:p>
                      <a:pPr algn="ctr"/>
                      <a:r>
                        <a:rPr lang="en-US" sz="1600" dirty="0" smtClean="0"/>
                        <a:t>per cubic meters</a:t>
                      </a:r>
                      <a:endParaRPr lang="ru-RU"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013080">
                <a:tc>
                  <a:txBody>
                    <a:bodyPr/>
                    <a:lstStyle/>
                    <a:p>
                      <a:pPr algn="ctr"/>
                      <a:r>
                        <a:rPr lang="en-US" sz="2000" b="1" dirty="0" smtClean="0"/>
                        <a:t>Water disposal</a:t>
                      </a:r>
                      <a:endParaRPr lang="ru-RU" sz="20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Cubic meters</a:t>
                      </a:r>
                      <a:endParaRPr kumimoji="0" lang="ru-RU" sz="1600" b="1" i="0" u="none" strike="noStrike" kern="1200" cap="none" spc="0" normalizeH="0" baseline="0" noProof="0" dirty="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u="none" strike="noStrike" kern="1200" cap="none" spc="0" normalizeH="0" baseline="0" noProof="0" dirty="0" smtClean="0">
                          <a:ln>
                            <a:noFill/>
                          </a:ln>
                          <a:effectLst/>
                          <a:uLnTx/>
                          <a:uFillTx/>
                        </a:rPr>
                        <a:t>4,9052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cubic meters per month</a:t>
                      </a:r>
                      <a:endParaRPr kumimoji="0" lang="ru-RU" sz="1600" u="none" strike="noStrike" kern="1200" cap="none" spc="0" normalizeH="0" baseline="0" noProof="0" dirty="0" smtClean="0">
                        <a:ln>
                          <a:noFill/>
                        </a:ln>
                        <a:effectLst/>
                        <a:uLnTx/>
                        <a:uFillTx/>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49,26 </a:t>
                      </a:r>
                    </a:p>
                    <a:p>
                      <a:pPr algn="ctr"/>
                      <a:r>
                        <a:rPr lang="en-US" sz="1600" dirty="0" smtClean="0"/>
                        <a:t>per cubic meters</a:t>
                      </a:r>
                      <a:endParaRPr lang="ru-RU"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12909">
                <a:tc>
                  <a:txBody>
                    <a:bodyPr/>
                    <a:lstStyle/>
                    <a:p>
                      <a:pPr algn="ctr"/>
                      <a:endParaRPr lang="ru-RU" sz="2000" b="1" dirty="0">
                        <a:solidFill>
                          <a:schemeClr val="tx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kW</a:t>
                      </a:r>
                      <a:endParaRPr lang="ru-RU" sz="1600" b="1"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From 150 to 670 kW</a:t>
                      </a:r>
                      <a:endParaRPr lang="ru-RU" sz="1600" b="1"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dirty="0" smtClean="0"/>
                        <a:t>158 805,59 </a:t>
                      </a:r>
                    </a:p>
                    <a:p>
                      <a:pPr algn="ctr" fontAlgn="ctr"/>
                      <a:r>
                        <a:rPr lang="en-US" sz="1600" dirty="0" smtClean="0"/>
                        <a:t>rubles/ MW per month</a:t>
                      </a:r>
                      <a:endParaRPr lang="ru-RU" sz="1600" b="1" dirty="0" smtClean="0">
                        <a:solidFill>
                          <a:srgbClr val="FFFFFF"/>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12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mn-lt"/>
                          <a:ea typeface="+mn-ea"/>
                          <a:cs typeface="+mn-cs"/>
                        </a:rPr>
                        <a:t>Electric supply</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kW/MW</a:t>
                      </a:r>
                      <a:endParaRPr lang="ru-RU" sz="1600" b="1"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From 670 kW to 10 MW</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109 178,84 </a:t>
                      </a:r>
                    </a:p>
                    <a:p>
                      <a:pPr algn="ctr"/>
                      <a:r>
                        <a:rPr lang="en-US" sz="1600" dirty="0" smtClean="0"/>
                        <a:t>rubles/ MW per month</a:t>
                      </a:r>
                      <a:endParaRPr lang="ru-RU" sz="16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712909">
                <a:tc>
                  <a:txBody>
                    <a:bodyPr/>
                    <a:lstStyle/>
                    <a:p>
                      <a:pPr algn="ctr"/>
                      <a:endParaRPr lang="ru-RU" sz="1600" b="1"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smtClean="0"/>
                        <a:t>MW</a:t>
                      </a:r>
                      <a:endParaRPr lang="ru-RU" sz="1600" b="1" dirty="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No less than10 MW</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t>64514,77 </a:t>
                      </a:r>
                    </a:p>
                    <a:p>
                      <a:pPr algn="ctr"/>
                      <a:r>
                        <a:rPr lang="en-US" sz="1600" dirty="0" smtClean="0"/>
                        <a:t>rubles/ MW per month</a:t>
                      </a:r>
                      <a:endParaRPr lang="ru-RU" sz="1600" b="1"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99942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1530</TotalTime>
  <Words>1227</Words>
  <Application>Microsoft Office PowerPoint</Application>
  <PresentationFormat>Экран (4:3)</PresentationFormat>
  <Paragraphs>163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Техническая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ACER</cp:lastModifiedBy>
  <cp:revision>530</cp:revision>
  <dcterms:created xsi:type="dcterms:W3CDTF">2018-04-08T07:52:03Z</dcterms:created>
  <dcterms:modified xsi:type="dcterms:W3CDTF">2018-04-12T17:37:30Z</dcterms:modified>
</cp:coreProperties>
</file>